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47"/>
  </p:notesMasterIdLst>
  <p:sldIdLst>
    <p:sldId id="256" r:id="rId3"/>
    <p:sldId id="264" r:id="rId4"/>
    <p:sldId id="630" r:id="rId5"/>
    <p:sldId id="631" r:id="rId6"/>
    <p:sldId id="629" r:id="rId7"/>
    <p:sldId id="263" r:id="rId8"/>
    <p:sldId id="684" r:id="rId9"/>
    <p:sldId id="667" r:id="rId10"/>
    <p:sldId id="644" r:id="rId11"/>
    <p:sldId id="659" r:id="rId12"/>
    <p:sldId id="639" r:id="rId13"/>
    <p:sldId id="642" r:id="rId14"/>
    <p:sldId id="643" r:id="rId15"/>
    <p:sldId id="665" r:id="rId16"/>
    <p:sldId id="651" r:id="rId17"/>
    <p:sldId id="673" r:id="rId18"/>
    <p:sldId id="668" r:id="rId19"/>
    <p:sldId id="670" r:id="rId20"/>
    <p:sldId id="671" r:id="rId21"/>
    <p:sldId id="672" r:id="rId22"/>
    <p:sldId id="674" r:id="rId23"/>
    <p:sldId id="666" r:id="rId24"/>
    <p:sldId id="646" r:id="rId25"/>
    <p:sldId id="636" r:id="rId26"/>
    <p:sldId id="682" r:id="rId27"/>
    <p:sldId id="683" r:id="rId28"/>
    <p:sldId id="664" r:id="rId29"/>
    <p:sldId id="649" r:id="rId30"/>
    <p:sldId id="650" r:id="rId31"/>
    <p:sldId id="655" r:id="rId32"/>
    <p:sldId id="656" r:id="rId33"/>
    <p:sldId id="657" r:id="rId34"/>
    <p:sldId id="663" r:id="rId35"/>
    <p:sldId id="675" r:id="rId36"/>
    <p:sldId id="677" r:id="rId37"/>
    <p:sldId id="681" r:id="rId38"/>
    <p:sldId id="679" r:id="rId39"/>
    <p:sldId id="685" r:id="rId40"/>
    <p:sldId id="686" r:id="rId41"/>
    <p:sldId id="689" r:id="rId42"/>
    <p:sldId id="693" r:id="rId43"/>
    <p:sldId id="688" r:id="rId44"/>
    <p:sldId id="687" r:id="rId45"/>
    <p:sldId id="59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6C"/>
    <a:srgbClr val="EA6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50" autoAdjust="0"/>
  </p:normalViewPr>
  <p:slideViewPr>
    <p:cSldViewPr>
      <p:cViewPr varScale="1">
        <p:scale>
          <a:sx n="102" d="100"/>
          <a:sy n="102" d="100"/>
        </p:scale>
        <p:origin x="1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98"/>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159D68-EDE7-4689-BCC6-0401D8EEE493}" type="datetimeFigureOut">
              <a:rPr lang="en-US" smtClean="0"/>
              <a:t>9/25/2023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19FE0C-CBC0-456E-B612-7C2253EC920B}" type="slidenum">
              <a:rPr lang="en-US" smtClean="0"/>
              <a:t>‹#›</a:t>
            </a:fld>
            <a:endParaRPr lang="en-US"/>
          </a:p>
        </p:txBody>
      </p:sp>
    </p:spTree>
    <p:extLst>
      <p:ext uri="{BB962C8B-B14F-4D97-AF65-F5344CB8AC3E}">
        <p14:creationId xmlns:p14="http://schemas.microsoft.com/office/powerpoint/2010/main" val="830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3"/>
                </a:solidFill>
                <a:latin typeface="Palatino Linotype" panose="0204050205050503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accent1"/>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here</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391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21118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Palatino Linotype" panose="0204050205050503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3308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44018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88162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76629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411766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30327">
                  <a:tint val="75000"/>
                </a:srgbClr>
              </a:solidFill>
            </a:endParaRPr>
          </a:p>
        </p:txBody>
      </p:sp>
      <p:sp>
        <p:nvSpPr>
          <p:cNvPr id="9" name="Slide Number Placeholder 8"/>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05138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30327">
                  <a:tint val="75000"/>
                </a:srgbClr>
              </a:solidFill>
            </a:endParaRPr>
          </a:p>
        </p:txBody>
      </p:sp>
      <p:sp>
        <p:nvSpPr>
          <p:cNvPr id="5" name="Slide Number Placeholder 4"/>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10779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30327">
                  <a:tint val="75000"/>
                </a:srgbClr>
              </a:solidFill>
            </a:endParaRPr>
          </a:p>
        </p:txBody>
      </p:sp>
      <p:sp>
        <p:nvSpPr>
          <p:cNvPr id="4" name="Slide Number Placeholder 3"/>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20153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316863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3105478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30327">
                  <a:tint val="75000"/>
                </a:srgbClr>
              </a:solidFill>
            </a:endParaRPr>
          </a:p>
        </p:txBody>
      </p:sp>
      <p:sp>
        <p:nvSpPr>
          <p:cNvPr id="7" name="Slide Number Placeholder 6"/>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47387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393551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30327">
                  <a:tint val="75000"/>
                </a:srgbClr>
              </a:solidFill>
            </a:endParaRPr>
          </a:p>
        </p:txBody>
      </p:sp>
      <p:sp>
        <p:nvSpPr>
          <p:cNvPr id="6" name="Slide Number Placeholder 5"/>
          <p:cNvSpPr>
            <a:spLocks noGrp="1"/>
          </p:cNvSpPr>
          <p:nvPr>
            <p:ph type="sldNum" sz="quarter" idx="12"/>
          </p:nvPr>
        </p:nvSpPr>
        <p:spPr/>
        <p:txBody>
          <a:body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spTree>
    <p:extLst>
      <p:ext uri="{BB962C8B-B14F-4D97-AF65-F5344CB8AC3E}">
        <p14:creationId xmlns:p14="http://schemas.microsoft.com/office/powerpoint/2010/main" val="198415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Palatino Linotype" panose="0204050205050503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2768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Palatino Linotype" panose="02040502050505030304" pitchFamily="18" charset="0"/>
              </a:defRPr>
            </a:lvl1pPr>
            <a:lvl2pPr>
              <a:defRPr sz="2400">
                <a:latin typeface="Palatino Linotype" panose="02040502050505030304" pitchFamily="18" charset="0"/>
              </a:defRPr>
            </a:lvl2pPr>
            <a:lvl3pPr>
              <a:defRPr sz="2000">
                <a:latin typeface="Palatino Linotype" panose="02040502050505030304" pitchFamily="18" charset="0"/>
              </a:defRPr>
            </a:lvl3pPr>
            <a:lvl4pPr>
              <a:defRPr sz="1800">
                <a:latin typeface="Palatino Linotype" panose="02040502050505030304" pitchFamily="18" charset="0"/>
              </a:defRPr>
            </a:lvl4pPr>
            <a:lvl5pPr>
              <a:defRPr sz="1800">
                <a:latin typeface="Palatino Linotype" panose="0204050205050503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408778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Palatino Linotype" panose="02040502050505030304" pitchFamily="18" charset="0"/>
              </a:defRPr>
            </a:lvl1pPr>
            <a:lvl2pPr>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600">
                <a:latin typeface="Palatino Linotype" panose="0204050205050503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90346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141381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56814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Palatino Linotype" panose="02040502050505030304" pitchFamily="18" charset="0"/>
              </a:defRPr>
            </a:lvl1pPr>
            <a:lvl2pPr>
              <a:defRPr sz="2800">
                <a:latin typeface="Palatino Linotype" panose="02040502050505030304" pitchFamily="18" charset="0"/>
              </a:defRPr>
            </a:lvl2pPr>
            <a:lvl3pPr>
              <a:defRPr sz="2400">
                <a:latin typeface="Palatino Linotype" panose="02040502050505030304" pitchFamily="18" charset="0"/>
              </a:defRPr>
            </a:lvl3pPr>
            <a:lvl4pPr>
              <a:defRPr sz="2000">
                <a:latin typeface="Palatino Linotype" panose="02040502050505030304" pitchFamily="18" charset="0"/>
              </a:defRPr>
            </a:lvl4pPr>
            <a:lvl5pPr>
              <a:defRPr sz="2000">
                <a:latin typeface="Palatino Linotype" panose="0204050205050503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79007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Palatino Linotype" panose="02040502050505030304"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Palatino Linotype" panose="020405020505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Palatino Linotype" panose="0204050205050503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AC8E7D5-0CFF-40CD-B16D-7B1BF234FCD9}"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8E273-6C07-42B9-938C-5DDBAF3066F5}" type="slidenum">
              <a:rPr lang="en-US" smtClean="0"/>
              <a:t>‹#›</a:t>
            </a:fld>
            <a:endParaRPr lang="en-US" dirty="0"/>
          </a:p>
        </p:txBody>
      </p:sp>
    </p:spTree>
    <p:extLst>
      <p:ext uri="{BB962C8B-B14F-4D97-AF65-F5344CB8AC3E}">
        <p14:creationId xmlns:p14="http://schemas.microsoft.com/office/powerpoint/2010/main" val="282557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t>9/25/2023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t>‹#›</a:t>
            </a:fld>
            <a:endParaRPr lang="en-US" dirty="0"/>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LP</a:t>
              </a: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3657600" y="6149184"/>
            <a:ext cx="5638800" cy="791765"/>
            <a:chOff x="1371600" y="6149181"/>
            <a:chExt cx="4572000" cy="816435"/>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6149181"/>
              <a:ext cx="679391" cy="685800"/>
            </a:xfrm>
            <a:prstGeom prst="rect">
              <a:avLst/>
            </a:prstGeom>
          </p:spPr>
        </p:pic>
        <p:sp>
          <p:nvSpPr>
            <p:cNvPr id="10" name="TextBox 9"/>
            <p:cNvSpPr txBox="1"/>
            <p:nvPr userDrawn="1"/>
          </p:nvSpPr>
          <p:spPr>
            <a:xfrm>
              <a:off x="2125980" y="6172200"/>
              <a:ext cx="3817620" cy="793416"/>
            </a:xfrm>
            <a:prstGeom prst="rect">
              <a:avLst/>
            </a:prstGeom>
            <a:noFill/>
          </p:spPr>
          <p:txBody>
            <a:bodyPr wrap="square" rtlCol="0">
              <a:spAutoFit/>
            </a:bodyPr>
            <a:lstStyle/>
            <a:p>
              <a:r>
                <a:rPr lang="en-US" sz="1600" b="1" dirty="0">
                  <a:solidFill>
                    <a:srgbClr val="3B4A6C"/>
                  </a:solidFill>
                  <a:latin typeface="Palatino Linotype" panose="02040502050505030304" pitchFamily="18" charset="0"/>
                </a:rPr>
                <a:t>Office</a:t>
              </a:r>
              <a:r>
                <a:rPr lang="en-US" sz="1600" b="1" baseline="0" dirty="0">
                  <a:solidFill>
                    <a:srgbClr val="3B4A6C"/>
                  </a:solidFill>
                  <a:latin typeface="Palatino Linotype" panose="02040502050505030304" pitchFamily="18" charset="0"/>
                </a:rPr>
                <a:t> of Lawyers Professional Responsibility</a:t>
              </a:r>
              <a:endParaRPr lang="en-US" sz="1200" b="1" dirty="0">
                <a:solidFill>
                  <a:srgbClr val="3B4A6C"/>
                </a:solidFill>
                <a:latin typeface="Palatino Linotype" panose="02040502050505030304" pitchFamily="18" charset="0"/>
              </a:endParaRPr>
            </a:p>
            <a:p>
              <a:r>
                <a:rPr lang="en-US" sz="1200" b="1" i="1" dirty="0">
                  <a:solidFill>
                    <a:srgbClr val="3B4A6C"/>
                  </a:solidFill>
                  <a:latin typeface="Palatino Linotype" panose="02040502050505030304" pitchFamily="18" charset="0"/>
                </a:rPr>
                <a:t>Protecting the Public</a:t>
              </a:r>
              <a:r>
                <a:rPr lang="en-US" sz="1200" b="1" i="1" baseline="0" dirty="0">
                  <a:solidFill>
                    <a:srgbClr val="3B4A6C"/>
                  </a:solidFill>
                  <a:latin typeface="Palatino Linotype" panose="02040502050505030304" pitchFamily="18" charset="0"/>
                </a:rPr>
                <a:t> · Strengthening the Profession</a:t>
              </a:r>
              <a:endParaRPr lang="en-US" sz="1200" b="1" i="1" dirty="0">
                <a:solidFill>
                  <a:srgbClr val="3B4A6C"/>
                </a:solidFill>
                <a:latin typeface="Palatino Linotype" panose="02040502050505030304" pitchFamily="18" charset="0"/>
              </a:endParaRPr>
            </a:p>
          </p:txBody>
        </p:sp>
      </p:grpSp>
    </p:spTree>
    <p:extLst>
      <p:ext uri="{BB962C8B-B14F-4D97-AF65-F5344CB8AC3E}">
        <p14:creationId xmlns:p14="http://schemas.microsoft.com/office/powerpoint/2010/main" val="36634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8E7D5-0CFF-40CD-B16D-7B1BF234FCD9}" type="datetimeFigureOut">
              <a:rPr lang="en-US" smtClean="0">
                <a:solidFill>
                  <a:srgbClr val="030327">
                    <a:tint val="75000"/>
                  </a:srgbClr>
                </a:solidFill>
              </a:rPr>
              <a:pPr/>
              <a:t>9/25/2023</a:t>
            </a:fld>
            <a:endParaRPr lang="en-US" dirty="0">
              <a:solidFill>
                <a:srgbClr val="03032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032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E273-6C07-42B9-938C-5DDBAF3066F5}" type="slidenum">
              <a:rPr lang="en-US" smtClean="0">
                <a:solidFill>
                  <a:srgbClr val="030327">
                    <a:tint val="75000"/>
                  </a:srgbClr>
                </a:solidFill>
              </a:rPr>
              <a:pPr/>
              <a:t>‹#›</a:t>
            </a:fld>
            <a:endParaRPr lang="en-US" dirty="0">
              <a:solidFill>
                <a:srgbClr val="030327">
                  <a:tint val="75000"/>
                </a:srgbClr>
              </a:solidFill>
            </a:endParaRPr>
          </a:p>
        </p:txBody>
      </p:sp>
      <p:grpSp>
        <p:nvGrpSpPr>
          <p:cNvPr id="16" name="Group 15"/>
          <p:cNvGrpSpPr/>
          <p:nvPr userDrawn="1"/>
        </p:nvGrpSpPr>
        <p:grpSpPr>
          <a:xfrm>
            <a:off x="-14748" y="6126163"/>
            <a:ext cx="9158748" cy="731837"/>
            <a:chOff x="-14748" y="6126163"/>
            <a:chExt cx="9158748" cy="731837"/>
          </a:xfrm>
        </p:grpSpPr>
        <p:sp>
          <p:nvSpPr>
            <p:cNvPr id="13" name="Rectangle 12"/>
            <p:cNvSpPr/>
            <p:nvPr userDrawn="1"/>
          </p:nvSpPr>
          <p:spPr>
            <a:xfrm>
              <a:off x="-14748" y="6126163"/>
              <a:ext cx="9158748" cy="731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cxnSp>
          <p:nvCxnSpPr>
            <p:cNvPr id="7" name="Straight Connector 6"/>
            <p:cNvCxnSpPr/>
            <p:nvPr userDrawn="1"/>
          </p:nvCxnSpPr>
          <p:spPr>
            <a:xfrm>
              <a:off x="-14748" y="6126163"/>
              <a:ext cx="9158748"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6168829"/>
            <a:ext cx="2301631" cy="646503"/>
          </a:xfrm>
          <a:prstGeom prst="rect">
            <a:avLst/>
          </a:prstGeom>
        </p:spPr>
      </p:pic>
    </p:spTree>
    <p:extLst>
      <p:ext uri="{BB962C8B-B14F-4D97-AF65-F5344CB8AC3E}">
        <p14:creationId xmlns:p14="http://schemas.microsoft.com/office/powerpoint/2010/main" val="360377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accent1"/>
          </a:solidFill>
          <a:latin typeface="Palatino Linotype" panose="0204050205050503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Palatino Linotype" panose="020405020505050303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Palatino Linotype" panose="020405020505050303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Palatino Linotype" panose="020405020505050303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Palatino Linotype" panose="020405020505050303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904999"/>
          </a:xfrm>
        </p:spPr>
        <p:txBody>
          <a:bodyPr/>
          <a:lstStyle/>
          <a:p>
            <a:r>
              <a:rPr lang="en-US" dirty="0"/>
              <a:t>When We Depart</a:t>
            </a:r>
            <a:endParaRPr lang="en-US" dirty="0">
              <a:latin typeface="Palatino Linotype" panose="02040502050505030304" pitchFamily="18" charset="0"/>
            </a:endParaRPr>
          </a:p>
        </p:txBody>
      </p:sp>
      <p:sp>
        <p:nvSpPr>
          <p:cNvPr id="3" name="Subtitle 2"/>
          <p:cNvSpPr>
            <a:spLocks noGrp="1"/>
          </p:cNvSpPr>
          <p:nvPr>
            <p:ph type="subTitle" idx="1"/>
          </p:nvPr>
        </p:nvSpPr>
        <p:spPr>
          <a:xfrm>
            <a:off x="1371600" y="3581400"/>
            <a:ext cx="6400800" cy="2286000"/>
          </a:xfrm>
        </p:spPr>
        <p:txBody>
          <a:bodyPr>
            <a:normAutofit/>
          </a:bodyPr>
          <a:lstStyle/>
          <a:p>
            <a:r>
              <a:rPr lang="en-US" b="1" dirty="0">
                <a:solidFill>
                  <a:schemeClr val="tx2"/>
                </a:solidFill>
              </a:rPr>
              <a:t>Deanna Natoli,</a:t>
            </a:r>
          </a:p>
          <a:p>
            <a:r>
              <a:rPr lang="en-US" b="1" dirty="0">
                <a:solidFill>
                  <a:schemeClr val="tx2"/>
                </a:solidFill>
              </a:rPr>
              <a:t>Senior Assistant Director</a:t>
            </a:r>
            <a:endParaRPr lang="en-US" dirty="0">
              <a:solidFill>
                <a:schemeClr val="tx2"/>
              </a:solidFill>
              <a:latin typeface="Palatino Linotype" panose="02040502050505030304" pitchFamily="18" charset="0"/>
            </a:endParaRPr>
          </a:p>
        </p:txBody>
      </p:sp>
    </p:spTree>
    <p:extLst>
      <p:ext uri="{BB962C8B-B14F-4D97-AF65-F5344CB8AC3E}">
        <p14:creationId xmlns:p14="http://schemas.microsoft.com/office/powerpoint/2010/main" val="348798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br>
            <a:r>
              <a:rPr lang="en-US" i="1" dirty="0"/>
              <a:t>Public Discipline</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Eviction proceeding</a:t>
            </a:r>
          </a:p>
          <a:p>
            <a:pPr lvl="1"/>
            <a:r>
              <a:rPr lang="en-US" dirty="0">
                <a:sym typeface="Wingdings" panose="05000000000000000000" pitchFamily="2" charset="2"/>
              </a:rPr>
              <a:t>R represented landlord</a:t>
            </a:r>
          </a:p>
          <a:p>
            <a:pPr marL="457200" lvl="1" indent="0">
              <a:buNone/>
            </a:pPr>
            <a:endParaRPr lang="en-US" dirty="0">
              <a:sym typeface="Wingdings" panose="05000000000000000000" pitchFamily="2" charset="2"/>
            </a:endParaRPr>
          </a:p>
          <a:p>
            <a:r>
              <a:rPr lang="en-US" dirty="0">
                <a:sym typeface="Wingdings" panose="05000000000000000000" pitchFamily="2" charset="2"/>
              </a:rPr>
              <a:t>Tenants and landlord agreed on date to remove personal property</a:t>
            </a:r>
          </a:p>
          <a:p>
            <a:pPr lvl="1"/>
            <a:r>
              <a:rPr lang="en-US" dirty="0">
                <a:sym typeface="Wingdings" panose="05000000000000000000" pitchFamily="2" charset="2"/>
              </a:rPr>
              <a:t>Twice tenants did not appear</a:t>
            </a:r>
          </a:p>
          <a:p>
            <a:pPr marL="457200" lvl="1"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23874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Discipline</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R tells tenants that landlord will not reschedule until tenants sign a liability waiver for any damage done by landlord to tenants’ property</a:t>
            </a:r>
          </a:p>
          <a:p>
            <a:pPr marL="457200" lvl="1" indent="0">
              <a:buNone/>
            </a:pPr>
            <a:endParaRPr lang="en-US" dirty="0">
              <a:sym typeface="Wingdings" panose="05000000000000000000" pitchFamily="2" charset="2"/>
            </a:endParaRPr>
          </a:p>
          <a:p>
            <a:r>
              <a:rPr lang="en-US" dirty="0">
                <a:sym typeface="Wingdings" panose="05000000000000000000" pitchFamily="2" charset="2"/>
              </a:rPr>
              <a:t>Tenants sign the waiver but felt coerced to do so</a:t>
            </a: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1719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Discipline</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8.4(c), MRPC, violated</a:t>
            </a:r>
          </a:p>
          <a:p>
            <a:pPr lvl="1"/>
            <a:r>
              <a:rPr lang="en-US" dirty="0">
                <a:sym typeface="Wingdings" panose="05000000000000000000" pitchFamily="2" charset="2"/>
              </a:rPr>
              <a:t>R required the waiver to protect his client from litigation by the tenants</a:t>
            </a:r>
          </a:p>
          <a:p>
            <a:pPr lvl="1"/>
            <a:endParaRPr lang="en-US" dirty="0">
              <a:sym typeface="Wingdings" panose="05000000000000000000" pitchFamily="2" charset="2"/>
            </a:endParaRPr>
          </a:p>
          <a:p>
            <a:pPr lvl="1"/>
            <a:r>
              <a:rPr lang="en-US" dirty="0">
                <a:sym typeface="Wingdings" panose="05000000000000000000" pitchFamily="2" charset="2"/>
              </a:rPr>
              <a:t>DEC found that R implied his client had the right to deny tenants access to their property until a release was signed</a:t>
            </a:r>
          </a:p>
          <a:p>
            <a:pPr lvl="2"/>
            <a:r>
              <a:rPr lang="en-US" dirty="0">
                <a:sym typeface="Wingdings" panose="05000000000000000000" pitchFamily="2" charset="2"/>
              </a:rPr>
              <a:t>There is no such right</a:t>
            </a:r>
          </a:p>
        </p:txBody>
      </p:sp>
    </p:spTree>
    <p:extLst>
      <p:ext uri="{BB962C8B-B14F-4D97-AF65-F5344CB8AC3E}">
        <p14:creationId xmlns:p14="http://schemas.microsoft.com/office/powerpoint/2010/main" val="12485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Discipline</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OLPR: 8.4(c) &amp; (d), MRPC, </a:t>
            </a:r>
            <a:r>
              <a:rPr lang="en-US" u="sng" dirty="0">
                <a:sym typeface="Wingdings" panose="05000000000000000000" pitchFamily="2" charset="2"/>
              </a:rPr>
              <a:t>NOT</a:t>
            </a:r>
            <a:r>
              <a:rPr lang="en-US" dirty="0">
                <a:sym typeface="Wingdings" panose="05000000000000000000" pitchFamily="2" charset="2"/>
              </a:rPr>
              <a:t> violated</a:t>
            </a:r>
          </a:p>
          <a:p>
            <a:pPr lvl="1"/>
            <a:r>
              <a:rPr lang="en-US" dirty="0">
                <a:sym typeface="Wingdings" panose="05000000000000000000" pitchFamily="2" charset="2"/>
              </a:rPr>
              <a:t>Focus is not whether law allows the waiver but whether R’s conduct in making the demand for a wavier was dishonest</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R did not tell tenants that the law required them to sign a release</a:t>
            </a: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15457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200" i="1" dirty="0">
                <a:solidFill>
                  <a:schemeClr val="accent3"/>
                </a:solidFill>
              </a:rPr>
              <a:t>Public Reprimand </a:t>
            </a:r>
            <a:r>
              <a:rPr lang="en-US" sz="4200" i="1" dirty="0">
                <a:solidFill>
                  <a:schemeClr val="accent3"/>
                </a:solidFill>
                <a:sym typeface="Wingdings" panose="05000000000000000000" pitchFamily="2" charset="2"/>
              </a:rPr>
              <a:t> Admonition</a:t>
            </a:r>
            <a:endParaRPr lang="en-US" sz="4200" dirty="0">
              <a:solidFill>
                <a:schemeClr val="accent3"/>
              </a:solidFill>
            </a:endParaRPr>
          </a:p>
        </p:txBody>
      </p:sp>
    </p:spTree>
    <p:extLst>
      <p:ext uri="{BB962C8B-B14F-4D97-AF65-F5344CB8AC3E}">
        <p14:creationId xmlns:p14="http://schemas.microsoft.com/office/powerpoint/2010/main" val="416286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1.8(c), MRPC</a:t>
            </a:r>
            <a:endParaRPr lang="en-US" dirty="0"/>
          </a:p>
        </p:txBody>
      </p:sp>
      <p:sp>
        <p:nvSpPr>
          <p:cNvPr id="3" name="Content Placeholder 2"/>
          <p:cNvSpPr>
            <a:spLocks noGrp="1"/>
          </p:cNvSpPr>
          <p:nvPr>
            <p:ph idx="1"/>
          </p:nvPr>
        </p:nvSpPr>
        <p:spPr/>
        <p:txBody>
          <a:bodyPr>
            <a:normAutofit/>
          </a:bodyPr>
          <a:lstStyle/>
          <a:p>
            <a:r>
              <a:rPr lang="en-US" dirty="0"/>
              <a:t>“A lawyer shall not prepare an instrument giving the lawyer . . . any substantial gift from a client, including a testamentary gift, except where the client is related to the </a:t>
            </a:r>
            <a:r>
              <a:rPr lang="en-US" dirty="0" err="1"/>
              <a:t>donee</a:t>
            </a:r>
            <a:r>
              <a:rPr lang="en-US" dirty="0"/>
              <a:t>.”</a:t>
            </a: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39842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1.8(k), MRPC</a:t>
            </a:r>
            <a:endParaRPr lang="en-US" dirty="0"/>
          </a:p>
        </p:txBody>
      </p:sp>
      <p:sp>
        <p:nvSpPr>
          <p:cNvPr id="3" name="Content Placeholder 2"/>
          <p:cNvSpPr>
            <a:spLocks noGrp="1"/>
          </p:cNvSpPr>
          <p:nvPr>
            <p:ph idx="1"/>
          </p:nvPr>
        </p:nvSpPr>
        <p:spPr/>
        <p:txBody>
          <a:bodyPr>
            <a:normAutofit/>
          </a:bodyPr>
          <a:lstStyle/>
          <a:p>
            <a:r>
              <a:rPr lang="en-US" dirty="0"/>
              <a:t>“While lawyers are associated in a firm, a prohibition in the foregoing paragraphs [including (c)] that applies to any one of them shall apply to all of them.”</a:t>
            </a:r>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25970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Reprimand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sym typeface="Wingdings" panose="05000000000000000000" pitchFamily="2" charset="2"/>
              </a:rPr>
              <a:t>Probate matter</a:t>
            </a:r>
          </a:p>
          <a:p>
            <a:pPr lvl="1"/>
            <a:r>
              <a:rPr lang="en-US" dirty="0">
                <a:sym typeface="Wingdings" panose="05000000000000000000" pitchFamily="2" charset="2"/>
              </a:rPr>
              <a:t>R becomes friends with client who he represented in probate of client’s father’s estate</a:t>
            </a:r>
          </a:p>
          <a:p>
            <a:pPr lvl="1"/>
            <a:endParaRPr lang="en-US" dirty="0">
              <a:sym typeface="Wingdings" panose="05000000000000000000" pitchFamily="2" charset="2"/>
            </a:endParaRPr>
          </a:p>
          <a:p>
            <a:pPr lvl="1"/>
            <a:r>
              <a:rPr lang="en-US" dirty="0">
                <a:sym typeface="Wingdings" panose="05000000000000000000" pitchFamily="2" charset="2"/>
              </a:rPr>
              <a:t>Client tells R he wants to leave 25% of client’s estate to R</a:t>
            </a:r>
          </a:p>
          <a:p>
            <a:pPr lvl="2"/>
            <a:r>
              <a:rPr lang="en-US" dirty="0">
                <a:sym typeface="Wingdings" panose="05000000000000000000" pitchFamily="2" charset="2"/>
              </a:rPr>
              <a:t>R recommends another attorney draft the will to do so</a:t>
            </a:r>
          </a:p>
          <a:p>
            <a:pPr lvl="1"/>
            <a:endParaRPr lang="en-US" dirty="0">
              <a:sym typeface="Wingdings" panose="05000000000000000000" pitchFamily="2" charset="2"/>
            </a:endParaRPr>
          </a:p>
          <a:p>
            <a:pPr lvl="1"/>
            <a:r>
              <a:rPr lang="en-US" dirty="0">
                <a:sym typeface="Wingdings" panose="05000000000000000000" pitchFamily="2" charset="2"/>
              </a:rPr>
              <a:t>R aware he could not draft a will to give himself a substantial gift</a:t>
            </a:r>
          </a:p>
          <a:p>
            <a:pPr lvl="2"/>
            <a:r>
              <a:rPr lang="en-US" dirty="0">
                <a:sym typeface="Wingdings" panose="05000000000000000000" pitchFamily="2" charset="2"/>
              </a:rPr>
              <a:t>Worried client would die intestate and estate would go to family client specifically wished to disinherit</a:t>
            </a:r>
          </a:p>
        </p:txBody>
      </p:sp>
    </p:spTree>
    <p:extLst>
      <p:ext uri="{BB962C8B-B14F-4D97-AF65-F5344CB8AC3E}">
        <p14:creationId xmlns:p14="http://schemas.microsoft.com/office/powerpoint/2010/main" val="34293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Reprimand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fontScale="92500"/>
          </a:bodyPr>
          <a:lstStyle/>
          <a:p>
            <a:r>
              <a:rPr lang="en-US" dirty="0">
                <a:sym typeface="Wingdings" panose="05000000000000000000" pitchFamily="2" charset="2"/>
              </a:rPr>
              <a:t>Probate matter</a:t>
            </a:r>
          </a:p>
          <a:p>
            <a:pPr lvl="1"/>
            <a:r>
              <a:rPr lang="en-US" dirty="0">
                <a:sym typeface="Wingdings" panose="05000000000000000000" pitchFamily="2" charset="2"/>
              </a:rPr>
              <a:t>R has another attorney in his firm draft the will and R stays removed from it</a:t>
            </a:r>
          </a:p>
          <a:p>
            <a:pPr lvl="1"/>
            <a:endParaRPr lang="en-US" dirty="0">
              <a:sym typeface="Wingdings" panose="05000000000000000000" pitchFamily="2" charset="2"/>
            </a:endParaRPr>
          </a:p>
          <a:p>
            <a:pPr lvl="1">
              <a:buFontTx/>
              <a:buChar char="-"/>
            </a:pPr>
            <a:r>
              <a:rPr lang="en-US" dirty="0">
                <a:sym typeface="Wingdings" panose="05000000000000000000" pitchFamily="2" charset="2"/>
              </a:rPr>
              <a:t>R also named client’s attorney-in-fact, health care agent, and estate’s personal representative</a:t>
            </a:r>
          </a:p>
          <a:p>
            <a:pPr lvl="1">
              <a:buFontTx/>
              <a:buChar char="-"/>
            </a:pPr>
            <a:endParaRPr lang="en-US" dirty="0">
              <a:sym typeface="Wingdings" panose="05000000000000000000" pitchFamily="2" charset="2"/>
            </a:endParaRPr>
          </a:p>
          <a:p>
            <a:pPr lvl="1">
              <a:buFontTx/>
              <a:buChar char="-"/>
            </a:pPr>
            <a:r>
              <a:rPr lang="en-US" dirty="0">
                <a:sym typeface="Wingdings" panose="05000000000000000000" pitchFamily="2" charset="2"/>
              </a:rPr>
              <a:t>Over next 9 years, R suggests client name another family member or charity as beneficiary</a:t>
            </a:r>
          </a:p>
          <a:p>
            <a:pPr lvl="1"/>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17951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Reprimand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Probate matter</a:t>
            </a:r>
          </a:p>
          <a:p>
            <a:pPr lvl="1"/>
            <a:r>
              <a:rPr lang="en-US" dirty="0">
                <a:sym typeface="Wingdings" panose="05000000000000000000" pitchFamily="2" charset="2"/>
              </a:rPr>
              <a:t>Client passes away and R probates the will, serving as attorney and PR of estate</a:t>
            </a:r>
          </a:p>
          <a:p>
            <a:pPr lvl="1"/>
            <a:endParaRPr lang="en-US" dirty="0">
              <a:sym typeface="Wingdings" panose="05000000000000000000" pitchFamily="2" charset="2"/>
            </a:endParaRPr>
          </a:p>
          <a:p>
            <a:pPr lvl="1">
              <a:buFontTx/>
              <a:buChar char="-"/>
            </a:pPr>
            <a:r>
              <a:rPr lang="en-US" dirty="0">
                <a:sym typeface="Wingdings" panose="05000000000000000000" pitchFamily="2" charset="2"/>
              </a:rPr>
              <a:t>Court finds R’s roles as attorney, PR, and devisee to be problematic</a:t>
            </a:r>
          </a:p>
          <a:p>
            <a:pPr lvl="1">
              <a:buFontTx/>
              <a:buChar char="-"/>
            </a:pPr>
            <a:endParaRPr lang="en-US" dirty="0">
              <a:sym typeface="Wingdings" panose="05000000000000000000" pitchFamily="2" charset="2"/>
            </a:endParaRPr>
          </a:p>
          <a:p>
            <a:pPr lvl="1">
              <a:buFontTx/>
              <a:buChar char="-"/>
            </a:pPr>
            <a:r>
              <a:rPr lang="en-US" dirty="0">
                <a:sym typeface="Wingdings" panose="05000000000000000000" pitchFamily="2" charset="2"/>
              </a:rPr>
              <a:t>At hearing, R orally disclaims his share of estate but does not file formal disclaimer</a:t>
            </a:r>
          </a:p>
        </p:txBody>
      </p:sp>
    </p:spTree>
    <p:extLst>
      <p:ext uri="{BB962C8B-B14F-4D97-AF65-F5344CB8AC3E}">
        <p14:creationId xmlns:p14="http://schemas.microsoft.com/office/powerpoint/2010/main" val="7937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By the Numbers</a:t>
            </a:r>
          </a:p>
        </p:txBody>
      </p:sp>
      <p:sp>
        <p:nvSpPr>
          <p:cNvPr id="3" name="Content Placeholder 2"/>
          <p:cNvSpPr>
            <a:spLocks noGrp="1"/>
          </p:cNvSpPr>
          <p:nvPr>
            <p:ph idx="1"/>
          </p:nvPr>
        </p:nvSpPr>
        <p:spPr/>
        <p:txBody>
          <a:bodyPr/>
          <a:lstStyle/>
          <a:p>
            <a:pPr marL="0" indent="0">
              <a:buNone/>
            </a:pPr>
            <a:r>
              <a:rPr lang="en-US" u="sng" dirty="0"/>
              <a:t>August 1, 2022 – July 31, 2023</a:t>
            </a:r>
          </a:p>
          <a:p>
            <a:r>
              <a:rPr lang="en-US" dirty="0"/>
              <a:t>Total submitted to DEC: 240*</a:t>
            </a:r>
          </a:p>
          <a:p>
            <a:pPr lvl="1"/>
            <a:r>
              <a:rPr lang="en-US" dirty="0"/>
              <a:t>DEC followed: 177  (82%)</a:t>
            </a:r>
          </a:p>
          <a:p>
            <a:pPr lvl="1"/>
            <a:r>
              <a:rPr lang="en-US" dirty="0"/>
              <a:t>DEC departure: 38 (18%)</a:t>
            </a:r>
          </a:p>
          <a:p>
            <a:pPr marL="457200" lvl="1" indent="0">
              <a:buNone/>
            </a:pPr>
            <a:endParaRPr lang="en-US" dirty="0"/>
          </a:p>
          <a:p>
            <a:pPr marL="457200" lvl="1" indent="0">
              <a:buNone/>
            </a:pPr>
            <a:r>
              <a:rPr lang="en-US" dirty="0"/>
              <a:t>*25 cases were withdrawn from DEC</a:t>
            </a:r>
          </a:p>
          <a:p>
            <a:pPr lvl="1"/>
            <a:endParaRPr lang="en-US" dirty="0"/>
          </a:p>
          <a:p>
            <a:endParaRPr lang="en-US" dirty="0"/>
          </a:p>
          <a:p>
            <a:endParaRPr lang="en-US" dirty="0"/>
          </a:p>
        </p:txBody>
      </p:sp>
    </p:spTree>
    <p:extLst>
      <p:ext uri="{BB962C8B-B14F-4D97-AF65-F5344CB8AC3E}">
        <p14:creationId xmlns:p14="http://schemas.microsoft.com/office/powerpoint/2010/main" val="20296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500"/>
                                        <p:tgtEl>
                                          <p:spTgt spid="3">
                                            <p:txEl>
                                              <p:pRg st="2" end="2"/>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Reprimand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1.8(c) &amp; (k), MRPC, violated</a:t>
            </a:r>
          </a:p>
          <a:p>
            <a:pPr lvl="1"/>
            <a:r>
              <a:rPr lang="en-US" dirty="0">
                <a:sym typeface="Wingdings" panose="05000000000000000000" pitchFamily="2" charset="2"/>
              </a:rPr>
              <a:t>R had another attorney in his firm draft a will that R himself would not have been permitted to draft</a:t>
            </a:r>
          </a:p>
          <a:p>
            <a:pPr lvl="1"/>
            <a:endParaRPr lang="en-US" dirty="0">
              <a:sym typeface="Wingdings" panose="05000000000000000000" pitchFamily="2" charset="2"/>
            </a:endParaRPr>
          </a:p>
          <a:p>
            <a:r>
              <a:rPr lang="en-US" dirty="0">
                <a:sym typeface="Wingdings" panose="05000000000000000000" pitchFamily="2" charset="2"/>
              </a:rPr>
              <a:t>Public reprimand basis</a:t>
            </a:r>
          </a:p>
          <a:p>
            <a:pPr lvl="1"/>
            <a:r>
              <a:rPr lang="en-US" i="1" dirty="0">
                <a:sym typeface="Wingdings" panose="05000000000000000000" pitchFamily="2" charset="2"/>
              </a:rPr>
              <a:t>In re Preuter</a:t>
            </a:r>
            <a:r>
              <a:rPr lang="en-US" baseline="30000" dirty="0">
                <a:sym typeface="Wingdings" panose="05000000000000000000" pitchFamily="2" charset="2"/>
              </a:rPr>
              <a:t>1</a:t>
            </a:r>
            <a:r>
              <a:rPr lang="en-US" dirty="0">
                <a:sym typeface="Wingdings" panose="05000000000000000000" pitchFamily="2" charset="2"/>
              </a:rPr>
              <a:t>:</a:t>
            </a:r>
            <a:r>
              <a:rPr lang="en-US" i="1" dirty="0">
                <a:sym typeface="Wingdings" panose="05000000000000000000" pitchFamily="2" charset="2"/>
              </a:rPr>
              <a:t> </a:t>
            </a:r>
            <a:r>
              <a:rPr lang="en-US" dirty="0">
                <a:sym typeface="Wingdings" panose="05000000000000000000" pitchFamily="2" charset="2"/>
              </a:rPr>
              <a:t>attorney who prepares a will naming himself (and his spouse) beneficiaries warranted a public reprimand</a:t>
            </a:r>
            <a:endParaRPr lang="en-US" i="1" baseline="30000"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pPr lvl="1"/>
            <a:endParaRPr lang="en-US" dirty="0">
              <a:sym typeface="Wingdings" panose="05000000000000000000" pitchFamily="2" charset="2"/>
            </a:endParaRPr>
          </a:p>
        </p:txBody>
      </p:sp>
      <p:sp>
        <p:nvSpPr>
          <p:cNvPr id="7" name="TextBox 6">
            <a:extLst>
              <a:ext uri="{FF2B5EF4-FFF2-40B4-BE49-F238E27FC236}">
                <a16:creationId xmlns:a16="http://schemas.microsoft.com/office/drawing/2014/main" id="{478F8979-5B71-4DDF-B1B4-311ADF63277B}"/>
              </a:ext>
            </a:extLst>
          </p:cNvPr>
          <p:cNvSpPr txBox="1"/>
          <p:nvPr/>
        </p:nvSpPr>
        <p:spPr>
          <a:xfrm>
            <a:off x="-381000" y="6214030"/>
            <a:ext cx="4655634" cy="369332"/>
          </a:xfrm>
          <a:prstGeom prst="rect">
            <a:avLst/>
          </a:prstGeom>
          <a:noFill/>
        </p:spPr>
        <p:txBody>
          <a:bodyPr wrap="square">
            <a:spAutoFit/>
          </a:bodyPr>
          <a:lstStyle/>
          <a:p>
            <a:pPr marL="457200" lvl="1" indent="0">
              <a:buNone/>
            </a:pPr>
            <a:r>
              <a:rPr lang="en-US" sz="1800" baseline="30000" dirty="0">
                <a:solidFill>
                  <a:schemeClr val="accent3"/>
                </a:solidFill>
                <a:latin typeface="Palatino Linotype" panose="02040502050505030304" pitchFamily="18" charset="0"/>
              </a:rPr>
              <a:t>1 </a:t>
            </a:r>
            <a:r>
              <a:rPr lang="en-US" sz="1800" dirty="0">
                <a:solidFill>
                  <a:schemeClr val="accent3"/>
                </a:solidFill>
                <a:latin typeface="Palatino Linotype" panose="02040502050505030304" pitchFamily="18" charset="0"/>
              </a:rPr>
              <a:t>359 N.W.2d 613 (Minn. 1984)</a:t>
            </a:r>
            <a:endParaRPr lang="en-US" sz="1800" dirty="0">
              <a:solidFill>
                <a:schemeClr val="accent3"/>
              </a:solidFill>
              <a:latin typeface="Palatino Linotype" panose="02040502050505030304" pitchFamily="18" charset="0"/>
              <a:sym typeface="Wingdings" panose="05000000000000000000" pitchFamily="2" charset="2"/>
            </a:endParaRPr>
          </a:p>
        </p:txBody>
      </p:sp>
    </p:spTree>
    <p:extLst>
      <p:ext uri="{BB962C8B-B14F-4D97-AF65-F5344CB8AC3E}">
        <p14:creationId xmlns:p14="http://schemas.microsoft.com/office/powerpoint/2010/main" val="39004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Public Reprimand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OLPR: 1.8(c) &amp; (k), MRPC, violated</a:t>
            </a:r>
          </a:p>
          <a:p>
            <a:endParaRPr lang="en-US" dirty="0">
              <a:sym typeface="Wingdings" panose="05000000000000000000" pitchFamily="2" charset="2"/>
            </a:endParaRPr>
          </a:p>
          <a:p>
            <a:r>
              <a:rPr lang="en-US" dirty="0">
                <a:sym typeface="Wingdings" panose="05000000000000000000" pitchFamily="2" charset="2"/>
              </a:rPr>
              <a:t>Admonition basis</a:t>
            </a:r>
          </a:p>
          <a:p>
            <a:pPr lvl="1"/>
            <a:r>
              <a:rPr lang="en-US" dirty="0">
                <a:sym typeface="Wingdings" panose="05000000000000000000" pitchFamily="2" charset="2"/>
              </a:rPr>
              <a:t>“Close call”</a:t>
            </a:r>
          </a:p>
          <a:p>
            <a:pPr lvl="1"/>
            <a:r>
              <a:rPr lang="en-US" dirty="0">
                <a:sym typeface="Wingdings" panose="05000000000000000000" pitchFamily="2" charset="2"/>
              </a:rPr>
              <a:t>Admonitions issued for similar conduct where R promptly disclaim the gift and no harm resulted</a:t>
            </a:r>
          </a:p>
          <a:p>
            <a:pPr lvl="1"/>
            <a:r>
              <a:rPr lang="en-US" dirty="0">
                <a:sym typeface="Wingdings" panose="05000000000000000000" pitchFamily="2" charset="2"/>
              </a:rPr>
              <a:t>Consultation with complainant</a:t>
            </a:r>
          </a:p>
        </p:txBody>
      </p:sp>
    </p:spTree>
    <p:extLst>
      <p:ext uri="{BB962C8B-B14F-4D97-AF65-F5344CB8AC3E}">
        <p14:creationId xmlns:p14="http://schemas.microsoft.com/office/powerpoint/2010/main" val="27195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400" i="1" dirty="0">
                <a:solidFill>
                  <a:schemeClr val="accent3"/>
                </a:solidFill>
                <a:sym typeface="Wingdings" panose="05000000000000000000" pitchFamily="2" charset="2"/>
              </a:rPr>
              <a:t>Admonition  DNW</a:t>
            </a:r>
            <a:endParaRPr lang="en-US" sz="4400" dirty="0">
              <a:solidFill>
                <a:schemeClr val="accent3"/>
              </a:solidFill>
            </a:endParaRPr>
          </a:p>
        </p:txBody>
      </p:sp>
    </p:spTree>
    <p:extLst>
      <p:ext uri="{BB962C8B-B14F-4D97-AF65-F5344CB8AC3E}">
        <p14:creationId xmlns:p14="http://schemas.microsoft.com/office/powerpoint/2010/main" val="274920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1.5(b)(1), MRPC</a:t>
            </a:r>
            <a:endParaRPr lang="en-US" dirty="0"/>
          </a:p>
        </p:txBody>
      </p:sp>
      <p:sp>
        <p:nvSpPr>
          <p:cNvPr id="3" name="Content Placeholder 2"/>
          <p:cNvSpPr>
            <a:spLocks noGrp="1"/>
          </p:cNvSpPr>
          <p:nvPr>
            <p:ph idx="1"/>
          </p:nvPr>
        </p:nvSpPr>
        <p:spPr/>
        <p:txBody>
          <a:bodyPr>
            <a:normAutofit/>
          </a:bodyPr>
          <a:lstStyle/>
          <a:p>
            <a:r>
              <a:rPr lang="en-US" dirty="0"/>
              <a:t>“A lawyer may charge a flat fee for specified legal services . . . If agreed to in advance in a written fee agreement signed by the client, a flat fee shall be considered to be the lawyer’s property upon payment of the fee . . .”</a:t>
            </a:r>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217663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Criminal case: R and def communicate before (and after) R is retained</a:t>
            </a:r>
          </a:p>
          <a:p>
            <a:pPr lvl="1"/>
            <a:r>
              <a:rPr lang="en-US" dirty="0">
                <a:sym typeface="Wingdings" panose="05000000000000000000" pitchFamily="2" charset="2"/>
              </a:rPr>
              <a:t>Retainer agreement: $10,000 fee</a:t>
            </a:r>
          </a:p>
          <a:p>
            <a:pPr lvl="2"/>
            <a:r>
              <a:rPr lang="en-US" dirty="0">
                <a:sym typeface="Wingdings" panose="05000000000000000000" pitchFamily="2" charset="2"/>
              </a:rPr>
              <a:t>Unsigned by client</a:t>
            </a:r>
          </a:p>
          <a:p>
            <a:pPr lvl="2"/>
            <a:r>
              <a:rPr lang="en-US" dirty="0">
                <a:sym typeface="Wingdings" panose="05000000000000000000" pitchFamily="2" charset="2"/>
              </a:rPr>
              <a:t>Overall, agreement did not comply with all requirements of Rule 1.5(b)(1), MRPC</a:t>
            </a:r>
          </a:p>
          <a:p>
            <a:pPr lvl="1"/>
            <a:endParaRPr lang="en-US" dirty="0">
              <a:sym typeface="Wingdings" panose="05000000000000000000" pitchFamily="2" charset="2"/>
            </a:endParaRPr>
          </a:p>
          <a:p>
            <a:pPr lvl="1"/>
            <a:r>
              <a:rPr lang="en-US" dirty="0">
                <a:sym typeface="Wingdings" panose="05000000000000000000" pitchFamily="2" charset="2"/>
              </a:rPr>
              <a:t>R is paid $1,500 (of the $10,000) and deposits it in operating account</a:t>
            </a:r>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900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Rule 1.15(c)(5), MRPC, violated</a:t>
            </a:r>
          </a:p>
          <a:p>
            <a:pPr lvl="1"/>
            <a:r>
              <a:rPr lang="en-US" dirty="0">
                <a:sym typeface="Wingdings" panose="05000000000000000000" pitchFamily="2" charset="2"/>
              </a:rPr>
              <a:t>Client did not sign the retainer agreement so $1,500 could not be deposited into the operating account</a:t>
            </a:r>
          </a:p>
          <a:p>
            <a:pPr lvl="1"/>
            <a:endParaRPr lang="en-US" dirty="0">
              <a:sym typeface="Wingdings" panose="05000000000000000000" pitchFamily="2" charset="2"/>
            </a:endParaRPr>
          </a:p>
        </p:txBody>
      </p:sp>
    </p:spTree>
    <p:extLst>
      <p:ext uri="{BB962C8B-B14F-4D97-AF65-F5344CB8AC3E}">
        <p14:creationId xmlns:p14="http://schemas.microsoft.com/office/powerpoint/2010/main" val="6482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fontScale="85000" lnSpcReduction="20000"/>
          </a:bodyPr>
          <a:lstStyle/>
          <a:p>
            <a:r>
              <a:rPr lang="en-US" dirty="0">
                <a:sym typeface="Wingdings" panose="05000000000000000000" pitchFamily="2" charset="2"/>
              </a:rPr>
              <a:t>OLPR: R’s retainer agreement did not comply with 1.5(b)(1), MRPC, so all </a:t>
            </a:r>
            <a:r>
              <a:rPr lang="en-US" i="1" dirty="0">
                <a:sym typeface="Wingdings" panose="05000000000000000000" pitchFamily="2" charset="2"/>
              </a:rPr>
              <a:t>unearned</a:t>
            </a:r>
            <a:r>
              <a:rPr lang="en-US" dirty="0">
                <a:sym typeface="Wingdings" panose="05000000000000000000" pitchFamily="2" charset="2"/>
              </a:rPr>
              <a:t> funds must be deposited in trust…</a:t>
            </a:r>
          </a:p>
          <a:p>
            <a:endParaRPr lang="en-US" dirty="0">
              <a:sym typeface="Wingdings" panose="05000000000000000000" pitchFamily="2" charset="2"/>
            </a:endParaRPr>
          </a:p>
          <a:p>
            <a:r>
              <a:rPr lang="en-US" dirty="0">
                <a:sym typeface="Wingdings" panose="05000000000000000000" pitchFamily="2" charset="2"/>
              </a:rPr>
              <a:t>Ask: did R earn the $1,500 when he received it?</a:t>
            </a:r>
          </a:p>
          <a:p>
            <a:pPr lvl="1"/>
            <a:r>
              <a:rPr lang="en-US" dirty="0">
                <a:sym typeface="Wingdings" panose="05000000000000000000" pitchFamily="2" charset="2"/>
              </a:rPr>
              <a:t>78 text messages and 10 phone calls</a:t>
            </a:r>
          </a:p>
          <a:p>
            <a:pPr lvl="1"/>
            <a:endParaRPr lang="en-US" dirty="0">
              <a:sym typeface="Wingdings" panose="05000000000000000000" pitchFamily="2" charset="2"/>
            </a:endParaRPr>
          </a:p>
          <a:p>
            <a:pPr lvl="1"/>
            <a:r>
              <a:rPr lang="en-US" dirty="0">
                <a:sym typeface="Wingdings" panose="05000000000000000000" pitchFamily="2" charset="2"/>
              </a:rPr>
              <a:t>Discussed criminal history and information about the alleged offense </a:t>
            </a:r>
          </a:p>
          <a:p>
            <a:pPr lvl="1"/>
            <a:endParaRPr lang="en-US" dirty="0">
              <a:sym typeface="Wingdings" panose="05000000000000000000" pitchFamily="2" charset="2"/>
            </a:endParaRPr>
          </a:p>
          <a:p>
            <a:pPr lvl="1"/>
            <a:r>
              <a:rPr lang="en-US" dirty="0">
                <a:sym typeface="Wingdings" panose="05000000000000000000" pitchFamily="2" charset="2"/>
              </a:rPr>
              <a:t>R provided initial advice based on potential outcomes, options, and timelines</a:t>
            </a:r>
          </a:p>
          <a:p>
            <a:pPr lvl="1"/>
            <a:endParaRPr lang="en-US" dirty="0">
              <a:sym typeface="Wingdings" panose="05000000000000000000" pitchFamily="2" charset="2"/>
            </a:endParaRPr>
          </a:p>
        </p:txBody>
      </p:sp>
    </p:spTree>
    <p:extLst>
      <p:ext uri="{BB962C8B-B14F-4D97-AF65-F5344CB8AC3E}">
        <p14:creationId xmlns:p14="http://schemas.microsoft.com/office/powerpoint/2010/main" val="40629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up)">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400" i="1" dirty="0">
                <a:solidFill>
                  <a:schemeClr val="accent3"/>
                </a:solidFill>
                <a:sym typeface="Wingdings" panose="05000000000000000000" pitchFamily="2" charset="2"/>
              </a:rPr>
              <a:t>Admonition  DNW</a:t>
            </a:r>
            <a:endParaRPr lang="en-US" sz="4400" dirty="0">
              <a:solidFill>
                <a:schemeClr val="accent3"/>
              </a:solidFill>
            </a:endParaRPr>
          </a:p>
        </p:txBody>
      </p:sp>
    </p:spTree>
    <p:extLst>
      <p:ext uri="{BB962C8B-B14F-4D97-AF65-F5344CB8AC3E}">
        <p14:creationId xmlns:p14="http://schemas.microsoft.com/office/powerpoint/2010/main" val="197398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4.2, MRPC </a:t>
            </a:r>
            <a:endParaRPr lang="en-US" dirty="0"/>
          </a:p>
        </p:txBody>
      </p:sp>
      <p:sp>
        <p:nvSpPr>
          <p:cNvPr id="3" name="Content Placeholder 2"/>
          <p:cNvSpPr>
            <a:spLocks noGrp="1"/>
          </p:cNvSpPr>
          <p:nvPr>
            <p:ph idx="1"/>
          </p:nvPr>
        </p:nvSpPr>
        <p:spPr/>
        <p:txBody>
          <a:bodyPr>
            <a:normAutofit/>
          </a:bodyPr>
          <a:lstStyle/>
          <a:p>
            <a:r>
              <a:rPr lang="en-US" dirty="0"/>
              <a:t>“In representing a client, a lawyer shall not communicate about the subject of the representation with a person the lawyer knows to be represented by another lawyer in the matter, unless the lawyer has the consent of the other lawyer or is authorized to do so by law or a court order.”</a:t>
            </a:r>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27712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fontScale="92500" lnSpcReduction="10000"/>
          </a:bodyPr>
          <a:lstStyle/>
          <a:p>
            <a:r>
              <a:rPr lang="en-US" dirty="0">
                <a:sym typeface="Wingdings" panose="05000000000000000000" pitchFamily="2" charset="2"/>
              </a:rPr>
              <a:t>Eviction proceeding</a:t>
            </a:r>
          </a:p>
          <a:p>
            <a:pPr lvl="1"/>
            <a:r>
              <a:rPr lang="en-US" dirty="0">
                <a:sym typeface="Wingdings" panose="05000000000000000000" pitchFamily="2" charset="2"/>
              </a:rPr>
              <a:t>Landlord’s atty filed cert of rep in November</a:t>
            </a:r>
          </a:p>
          <a:p>
            <a:pPr lvl="1"/>
            <a:endParaRPr lang="en-US" dirty="0">
              <a:sym typeface="Wingdings" panose="05000000000000000000" pitchFamily="2" charset="2"/>
            </a:endParaRPr>
          </a:p>
          <a:p>
            <a:pPr lvl="1"/>
            <a:r>
              <a:rPr lang="en-US" dirty="0">
                <a:sym typeface="Wingdings" panose="05000000000000000000" pitchFamily="2" charset="2"/>
              </a:rPr>
              <a:t>Hearing set for December 28</a:t>
            </a:r>
          </a:p>
          <a:p>
            <a:pPr lvl="1"/>
            <a:endParaRPr lang="en-US" dirty="0">
              <a:sym typeface="Wingdings" panose="05000000000000000000" pitchFamily="2" charset="2"/>
            </a:endParaRPr>
          </a:p>
          <a:p>
            <a:pPr lvl="1"/>
            <a:r>
              <a:rPr lang="en-US" dirty="0">
                <a:sym typeface="Wingdings" panose="05000000000000000000" pitchFamily="2" charset="2"/>
              </a:rPr>
              <a:t>Tenant retains an attorney</a:t>
            </a:r>
          </a:p>
          <a:p>
            <a:pPr lvl="1"/>
            <a:endParaRPr lang="en-US" dirty="0">
              <a:sym typeface="Wingdings" panose="05000000000000000000" pitchFamily="2" charset="2"/>
            </a:endParaRPr>
          </a:p>
          <a:p>
            <a:pPr lvl="1"/>
            <a:r>
              <a:rPr lang="en-US" dirty="0">
                <a:sym typeface="Wingdings" panose="05000000000000000000" pitchFamily="2" charset="2"/>
              </a:rPr>
              <a:t>Few days before hearing, attorney unable to attend so another attorney (R) takes over</a:t>
            </a:r>
          </a:p>
          <a:p>
            <a:pPr lvl="2"/>
            <a:r>
              <a:rPr lang="en-US" dirty="0">
                <a:sym typeface="Wingdings" panose="05000000000000000000" pitchFamily="2" charset="2"/>
              </a:rPr>
              <a:t>Tenant tells R there’s an agreement</a:t>
            </a:r>
          </a:p>
        </p:txBody>
      </p:sp>
    </p:spTree>
    <p:extLst>
      <p:ext uri="{BB962C8B-B14F-4D97-AF65-F5344CB8AC3E}">
        <p14:creationId xmlns:p14="http://schemas.microsoft.com/office/powerpoint/2010/main" val="33153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3"/>
                </a:solidFill>
              </a:rPr>
              <a:t>By the Numbers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p:txBody>
          <a:bodyPr>
            <a:normAutofit/>
          </a:bodyPr>
          <a:lstStyle/>
          <a:p>
            <a:r>
              <a:rPr lang="en-US" dirty="0"/>
              <a:t>Public charges (10)</a:t>
            </a:r>
          </a:p>
          <a:p>
            <a:endParaRPr lang="en-US" dirty="0"/>
          </a:p>
          <a:p>
            <a:endParaRPr lang="en-US" dirty="0"/>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p:txBody>
          <a:bodyPr>
            <a:normAutofit/>
          </a:bodyPr>
          <a:lstStyle/>
          <a:p>
            <a:r>
              <a:rPr lang="en-US" dirty="0"/>
              <a:t>DNW (2)</a:t>
            </a:r>
          </a:p>
          <a:p>
            <a:r>
              <a:rPr lang="en-US" dirty="0"/>
              <a:t>Admonition (8)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10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up)">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Eviction proceeding</a:t>
            </a:r>
          </a:p>
          <a:p>
            <a:pPr lvl="1"/>
            <a:r>
              <a:rPr lang="en-US" dirty="0">
                <a:sym typeface="Wingdings" panose="05000000000000000000" pitchFamily="2" charset="2"/>
              </a:rPr>
              <a:t>12/24: R texts landlord directly asking to confirm terms of agreement, no response</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12/26: R texts landlord again, no response</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12/27: R realizes landlord may have atty</a:t>
            </a:r>
          </a:p>
          <a:p>
            <a:pPr lvl="2"/>
            <a:r>
              <a:rPr lang="en-US" dirty="0">
                <a:sym typeface="Wingdings" panose="05000000000000000000" pitchFamily="2" charset="2"/>
              </a:rPr>
              <a:t>Texts landlord again, gets a reply</a:t>
            </a:r>
          </a:p>
          <a:p>
            <a:pPr marL="914400" lvl="2" indent="0">
              <a:buNone/>
            </a:pPr>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1007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Rule 4.2, MRPC, violated</a:t>
            </a:r>
          </a:p>
          <a:p>
            <a:pPr lvl="1"/>
            <a:r>
              <a:rPr lang="en-US" dirty="0">
                <a:sym typeface="Wingdings" panose="05000000000000000000" pitchFamily="2" charset="2"/>
              </a:rPr>
              <a:t>Landlord had been represented entire time</a:t>
            </a:r>
          </a:p>
          <a:p>
            <a:pPr lvl="1"/>
            <a:endParaRPr lang="en-US" dirty="0">
              <a:sym typeface="Wingdings" panose="05000000000000000000" pitchFamily="2" charset="2"/>
            </a:endParaRPr>
          </a:p>
          <a:p>
            <a:pPr lvl="1"/>
            <a:r>
              <a:rPr lang="en-US" dirty="0">
                <a:sym typeface="Wingdings" panose="05000000000000000000" pitchFamily="2" charset="2"/>
              </a:rPr>
              <a:t>R could’ve found the atty was but didn’t try</a:t>
            </a:r>
          </a:p>
        </p:txBody>
      </p:sp>
    </p:spTree>
    <p:extLst>
      <p:ext uri="{BB962C8B-B14F-4D97-AF65-F5344CB8AC3E}">
        <p14:creationId xmlns:p14="http://schemas.microsoft.com/office/powerpoint/2010/main" val="1317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Admonition</a:t>
            </a:r>
            <a:r>
              <a:rPr lang="en-US" i="1" dirty="0">
                <a:sym typeface="Wingdings" panose="05000000000000000000" pitchFamily="2" charset="2"/>
              </a:rPr>
              <a:t> DNW</a:t>
            </a:r>
            <a:endParaRPr lang="en-US" dirty="0"/>
          </a:p>
        </p:txBody>
      </p:sp>
      <p:sp>
        <p:nvSpPr>
          <p:cNvPr id="3" name="Content Placeholder 2"/>
          <p:cNvSpPr>
            <a:spLocks noGrp="1"/>
          </p:cNvSpPr>
          <p:nvPr>
            <p:ph idx="1"/>
          </p:nvPr>
        </p:nvSpPr>
        <p:spPr/>
        <p:txBody>
          <a:bodyPr>
            <a:normAutofit lnSpcReduction="10000"/>
          </a:bodyPr>
          <a:lstStyle/>
          <a:p>
            <a:r>
              <a:rPr lang="en-US" dirty="0">
                <a:sym typeface="Wingdings" panose="05000000000000000000" pitchFamily="2" charset="2"/>
              </a:rPr>
              <a:t>OLPR: Rule 4.2, MRPC, </a:t>
            </a:r>
            <a:r>
              <a:rPr lang="en-US" u="sng" dirty="0">
                <a:sym typeface="Wingdings" panose="05000000000000000000" pitchFamily="2" charset="2"/>
              </a:rPr>
              <a:t>NOT</a:t>
            </a:r>
            <a:r>
              <a:rPr lang="en-US" dirty="0">
                <a:sym typeface="Wingdings" panose="05000000000000000000" pitchFamily="2" charset="2"/>
              </a:rPr>
              <a:t> violated</a:t>
            </a:r>
          </a:p>
          <a:p>
            <a:pPr lvl="1"/>
            <a:r>
              <a:rPr lang="en-US" dirty="0"/>
              <a:t>Comment [8] to Rule 4.2, MRPC, specifies that it “only applies in circumstances where the lawyer knows that the person is in fact represented in the matter to be discussed. This means that the lawyer has actual knowledge of the fact of the representation . . . .”</a:t>
            </a:r>
            <a:endParaRPr lang="en-US" dirty="0">
              <a:sym typeface="Wingdings" panose="05000000000000000000" pitchFamily="2" charset="2"/>
            </a:endParaRPr>
          </a:p>
          <a:p>
            <a:pPr marL="457200" lvl="1" indent="0">
              <a:buNone/>
            </a:pPr>
            <a:endParaRPr lang="en-US" sz="2000" dirty="0">
              <a:sym typeface="Wingdings" panose="05000000000000000000" pitchFamily="2" charset="2"/>
            </a:endParaRPr>
          </a:p>
          <a:p>
            <a:pPr lvl="1"/>
            <a:r>
              <a:rPr lang="en-US" dirty="0">
                <a:sym typeface="Wingdings" panose="05000000000000000000" pitchFamily="2" charset="2"/>
              </a:rPr>
              <a:t>No indication that R had </a:t>
            </a:r>
            <a:r>
              <a:rPr lang="en-US" u="sng" dirty="0">
                <a:sym typeface="Wingdings" panose="05000000000000000000" pitchFamily="2" charset="2"/>
              </a:rPr>
              <a:t>actual</a:t>
            </a:r>
            <a:r>
              <a:rPr lang="en-US" dirty="0">
                <a:sym typeface="Wingdings" panose="05000000000000000000" pitchFamily="2" charset="2"/>
              </a:rPr>
              <a:t> knowledge until 3rd text message</a:t>
            </a:r>
          </a:p>
        </p:txBody>
      </p:sp>
    </p:spTree>
    <p:extLst>
      <p:ext uri="{BB962C8B-B14F-4D97-AF65-F5344CB8AC3E}">
        <p14:creationId xmlns:p14="http://schemas.microsoft.com/office/powerpoint/2010/main" val="27505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400" i="1" dirty="0">
                <a:solidFill>
                  <a:schemeClr val="accent3"/>
                </a:solidFill>
              </a:rPr>
              <a:t>DNW </a:t>
            </a:r>
            <a:r>
              <a:rPr lang="en-US" sz="4400" i="1" dirty="0">
                <a:solidFill>
                  <a:schemeClr val="accent3"/>
                </a:solidFill>
                <a:sym typeface="Wingdings" panose="05000000000000000000" pitchFamily="2" charset="2"/>
              </a:rPr>
              <a:t> Admonition</a:t>
            </a:r>
            <a:endParaRPr lang="en-US" sz="4400" dirty="0">
              <a:solidFill>
                <a:schemeClr val="accent3"/>
              </a:solidFill>
            </a:endParaRPr>
          </a:p>
        </p:txBody>
      </p:sp>
    </p:spTree>
    <p:extLst>
      <p:ext uri="{BB962C8B-B14F-4D97-AF65-F5344CB8AC3E}">
        <p14:creationId xmlns:p14="http://schemas.microsoft.com/office/powerpoint/2010/main" val="886034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1.7(a)(1), MRPC</a:t>
            </a:r>
            <a:endParaRPr lang="en-US" dirty="0"/>
          </a:p>
        </p:txBody>
      </p:sp>
      <p:sp>
        <p:nvSpPr>
          <p:cNvPr id="3" name="Content Placeholder 2"/>
          <p:cNvSpPr>
            <a:spLocks noGrp="1"/>
          </p:cNvSpPr>
          <p:nvPr>
            <p:ph idx="1"/>
          </p:nvPr>
        </p:nvSpPr>
        <p:spPr/>
        <p:txBody>
          <a:bodyPr>
            <a:normAutofit/>
          </a:bodyPr>
          <a:lstStyle/>
          <a:p>
            <a:r>
              <a:rPr lang="en-US" dirty="0"/>
              <a:t>Subject to some exceptions, “a lawyer shall not represent a client if the representation involves a concurrent conflict of interest” which exists if “the representation of one client will be directly adverse to another client”</a:t>
            </a:r>
            <a:endParaRPr lang="en-US" dirty="0">
              <a:sym typeface="Wingdings" panose="05000000000000000000" pitchFamily="2" charset="2"/>
            </a:endParaRPr>
          </a:p>
        </p:txBody>
      </p:sp>
    </p:spTree>
    <p:extLst>
      <p:ext uri="{BB962C8B-B14F-4D97-AF65-F5344CB8AC3E}">
        <p14:creationId xmlns:p14="http://schemas.microsoft.com/office/powerpoint/2010/main" val="12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Real estate transaction</a:t>
            </a:r>
          </a:p>
          <a:p>
            <a:pPr lvl="1"/>
            <a:r>
              <a:rPr lang="en-US" dirty="0">
                <a:sym typeface="Wingdings" panose="05000000000000000000" pitchFamily="2" charset="2"/>
              </a:rPr>
              <a:t>R represented client in purchase of real property from client’s brother</a:t>
            </a:r>
          </a:p>
          <a:p>
            <a:pPr lvl="1"/>
            <a:endParaRPr lang="en-US" dirty="0">
              <a:sym typeface="Wingdings" panose="05000000000000000000" pitchFamily="2" charset="2"/>
            </a:endParaRPr>
          </a:p>
          <a:p>
            <a:pPr lvl="1"/>
            <a:r>
              <a:rPr lang="en-US" dirty="0">
                <a:sym typeface="Wingdings" panose="05000000000000000000" pitchFamily="2" charset="2"/>
              </a:rPr>
              <a:t>R represented client’s brother in sale of real property to client</a:t>
            </a:r>
          </a:p>
          <a:p>
            <a:pPr lvl="1"/>
            <a:endParaRPr lang="en-US" dirty="0">
              <a:sym typeface="Wingdings" panose="05000000000000000000" pitchFamily="2" charset="2"/>
            </a:endParaRPr>
          </a:p>
          <a:p>
            <a:pPr lvl="1"/>
            <a:r>
              <a:rPr lang="en-US" dirty="0">
                <a:sym typeface="Wingdings" panose="05000000000000000000" pitchFamily="2" charset="2"/>
              </a:rPr>
              <a:t>Orally advises both of potential conflict</a:t>
            </a:r>
          </a:p>
          <a:p>
            <a:pPr lvl="1"/>
            <a:endParaRPr lang="en-US" dirty="0">
              <a:sym typeface="Wingdings" panose="05000000000000000000" pitchFamily="2" charset="2"/>
            </a:endParaRPr>
          </a:p>
        </p:txBody>
      </p:sp>
    </p:spTree>
    <p:extLst>
      <p:ext uri="{BB962C8B-B14F-4D97-AF65-F5344CB8AC3E}">
        <p14:creationId xmlns:p14="http://schemas.microsoft.com/office/powerpoint/2010/main" val="18067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DNW</a:t>
            </a:r>
          </a:p>
          <a:p>
            <a:pPr lvl="1"/>
            <a:r>
              <a:rPr lang="en-US" dirty="0">
                <a:sym typeface="Wingdings" panose="05000000000000000000" pitchFamily="2" charset="2"/>
              </a:rPr>
              <a:t>Clients’ interests are directly adverse</a:t>
            </a:r>
          </a:p>
          <a:p>
            <a:pPr lvl="1"/>
            <a:endParaRPr lang="en-US" dirty="0">
              <a:sym typeface="Wingdings" panose="05000000000000000000" pitchFamily="2" charset="2"/>
            </a:endParaRPr>
          </a:p>
          <a:p>
            <a:pPr lvl="1"/>
            <a:r>
              <a:rPr lang="en-US" dirty="0">
                <a:sym typeface="Wingdings" panose="05000000000000000000" pitchFamily="2" charset="2"/>
              </a:rPr>
              <a:t>R met 3 of 4 exceptions in 1.7(b), MRPC</a:t>
            </a:r>
          </a:p>
          <a:p>
            <a:pPr lvl="2"/>
            <a:r>
              <a:rPr lang="en-US" dirty="0">
                <a:sym typeface="Wingdings" panose="05000000000000000000" pitchFamily="2" charset="2"/>
              </a:rPr>
              <a:t>Did not go ‘extra step’ to get informed consent, confirmed in writing</a:t>
            </a:r>
          </a:p>
        </p:txBody>
      </p:sp>
    </p:spTree>
    <p:extLst>
      <p:ext uri="{BB962C8B-B14F-4D97-AF65-F5344CB8AC3E}">
        <p14:creationId xmlns:p14="http://schemas.microsoft.com/office/powerpoint/2010/main" val="42734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OLPR:  1.7(a)(1), MRPC, violated</a:t>
            </a:r>
          </a:p>
          <a:p>
            <a:pPr lvl="1"/>
            <a:r>
              <a:rPr lang="en-US" dirty="0">
                <a:sym typeface="Wingdings" panose="05000000000000000000" pitchFamily="2" charset="2"/>
              </a:rPr>
              <a:t>Clients’ interests are directly adverse</a:t>
            </a:r>
          </a:p>
          <a:p>
            <a:pPr lvl="1"/>
            <a:endParaRPr lang="en-US" dirty="0">
              <a:sym typeface="Wingdings" panose="05000000000000000000" pitchFamily="2" charset="2"/>
            </a:endParaRPr>
          </a:p>
          <a:p>
            <a:pPr lvl="1"/>
            <a:r>
              <a:rPr lang="en-US" dirty="0">
                <a:sym typeface="Wingdings" panose="05000000000000000000" pitchFamily="2" charset="2"/>
              </a:rPr>
              <a:t>Informed consent, confirmed in writing is not an extra step</a:t>
            </a:r>
          </a:p>
          <a:p>
            <a:pPr lvl="2"/>
            <a:r>
              <a:rPr lang="en-US" dirty="0">
                <a:sym typeface="Wingdings" panose="05000000000000000000" pitchFamily="2" charset="2"/>
              </a:rPr>
              <a:t>It is one of four </a:t>
            </a:r>
            <a:r>
              <a:rPr lang="en-US" u="sng" dirty="0">
                <a:sym typeface="Wingdings" panose="05000000000000000000" pitchFamily="2" charset="2"/>
              </a:rPr>
              <a:t>requirements</a:t>
            </a:r>
            <a:r>
              <a:rPr lang="en-US" dirty="0">
                <a:sym typeface="Wingdings" panose="05000000000000000000" pitchFamily="2" charset="2"/>
              </a:rPr>
              <a:t> in Rule 1.7(b), MRPC</a:t>
            </a:r>
          </a:p>
        </p:txBody>
      </p:sp>
    </p:spTree>
    <p:extLst>
      <p:ext uri="{BB962C8B-B14F-4D97-AF65-F5344CB8AC3E}">
        <p14:creationId xmlns:p14="http://schemas.microsoft.com/office/powerpoint/2010/main" val="107136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400" i="1" dirty="0">
                <a:solidFill>
                  <a:schemeClr val="accent3"/>
                </a:solidFill>
              </a:rPr>
              <a:t>DNW </a:t>
            </a:r>
            <a:r>
              <a:rPr lang="en-US" sz="4400" i="1" dirty="0">
                <a:solidFill>
                  <a:schemeClr val="accent3"/>
                </a:solidFill>
                <a:sym typeface="Wingdings" panose="05000000000000000000" pitchFamily="2" charset="2"/>
              </a:rPr>
              <a:t> Admonition</a:t>
            </a:r>
            <a:endParaRPr lang="en-US" sz="4400" dirty="0">
              <a:solidFill>
                <a:schemeClr val="accent3"/>
              </a:solidFill>
            </a:endParaRPr>
          </a:p>
        </p:txBody>
      </p:sp>
    </p:spTree>
    <p:extLst>
      <p:ext uri="{BB962C8B-B14F-4D97-AF65-F5344CB8AC3E}">
        <p14:creationId xmlns:p14="http://schemas.microsoft.com/office/powerpoint/2010/main" val="208601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1.16(d), MRPC</a:t>
            </a:r>
            <a:endParaRPr lang="en-US" dirty="0"/>
          </a:p>
        </p:txBody>
      </p:sp>
      <p:sp>
        <p:nvSpPr>
          <p:cNvPr id="3" name="Content Placeholder 2"/>
          <p:cNvSpPr>
            <a:spLocks noGrp="1"/>
          </p:cNvSpPr>
          <p:nvPr>
            <p:ph idx="1"/>
          </p:nvPr>
        </p:nvSpPr>
        <p:spPr/>
        <p:txBody>
          <a:bodyPr>
            <a:normAutofit/>
          </a:bodyPr>
          <a:lstStyle/>
          <a:p>
            <a:r>
              <a:rPr lang="en-US" dirty="0"/>
              <a:t>“Upon termination of representation, a lawyer shall take steps to the extent reasonably practicable to protect a client’s interests, such as giving reasonable notice to the client [and] allowing time for employment of other counsel. . .”</a:t>
            </a:r>
            <a:endParaRPr lang="en-US" dirty="0">
              <a:sym typeface="Wingdings" panose="05000000000000000000" pitchFamily="2" charset="2"/>
            </a:endParaRPr>
          </a:p>
        </p:txBody>
      </p:sp>
    </p:spTree>
    <p:extLst>
      <p:ext uri="{BB962C8B-B14F-4D97-AF65-F5344CB8AC3E}">
        <p14:creationId xmlns:p14="http://schemas.microsoft.com/office/powerpoint/2010/main" val="11711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3"/>
                </a:solidFill>
              </a:rPr>
              <a:t>By the Numbers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p:txBody>
          <a:bodyPr>
            <a:normAutofit/>
          </a:bodyPr>
          <a:lstStyle/>
          <a:p>
            <a:r>
              <a:rPr lang="en-US" dirty="0"/>
              <a:t>Admonition (15)</a:t>
            </a:r>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p:txBody>
          <a:bodyPr>
            <a:normAutofit/>
          </a:bodyPr>
          <a:lstStyle/>
          <a:p>
            <a:r>
              <a:rPr lang="en-US" dirty="0"/>
              <a:t>DNW (11)</a:t>
            </a:r>
          </a:p>
          <a:p>
            <a:r>
              <a:rPr lang="en-US" dirty="0"/>
              <a:t>Panel dismissal (1)</a:t>
            </a:r>
          </a:p>
          <a:p>
            <a:r>
              <a:rPr lang="en-US" dirty="0"/>
              <a:t>Private probation (1)</a:t>
            </a:r>
          </a:p>
          <a:p>
            <a:r>
              <a:rPr lang="en-US" dirty="0"/>
              <a:t>Transfer to disability (1)</a:t>
            </a:r>
          </a:p>
          <a:p>
            <a:r>
              <a:rPr lang="en-US" dirty="0"/>
              <a:t>Suspension (1)</a:t>
            </a:r>
          </a:p>
          <a:p>
            <a:endParaRPr lang="en-US" dirty="0"/>
          </a:p>
        </p:txBody>
      </p:sp>
    </p:spTree>
    <p:extLst>
      <p:ext uri="{BB962C8B-B14F-4D97-AF65-F5344CB8AC3E}">
        <p14:creationId xmlns:p14="http://schemas.microsoft.com/office/powerpoint/2010/main" val="15285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up)">
                                      <p:cBhvr>
                                        <p:cTn id="16" dur="500"/>
                                        <p:tgtEl>
                                          <p:spTgt spid="6">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up)">
                                      <p:cBhvr>
                                        <p:cTn id="20" dur="500"/>
                                        <p:tgtEl>
                                          <p:spTgt spid="6">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up)">
                                      <p:cBhvr>
                                        <p:cTn id="24" dur="500"/>
                                        <p:tgtEl>
                                          <p:spTgt spid="6">
                                            <p:txEl>
                                              <p:pRg st="3" end="3"/>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up)">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lnSpcReduction="10000"/>
          </a:bodyPr>
          <a:lstStyle/>
          <a:p>
            <a:r>
              <a:rPr lang="en-US" dirty="0">
                <a:sym typeface="Wingdings" panose="05000000000000000000" pitchFamily="2" charset="2"/>
              </a:rPr>
              <a:t>Modification of custody</a:t>
            </a:r>
          </a:p>
          <a:p>
            <a:pPr lvl="1"/>
            <a:r>
              <a:rPr lang="en-US" dirty="0">
                <a:sym typeface="Wingdings" panose="05000000000000000000" pitchFamily="2" charset="2"/>
              </a:rPr>
              <a:t>March 2021: R represents mom and stipulation is reached in Sept 2021</a:t>
            </a:r>
          </a:p>
          <a:p>
            <a:pPr lvl="1"/>
            <a:endParaRPr lang="en-US" dirty="0">
              <a:sym typeface="Wingdings" panose="05000000000000000000" pitchFamily="2" charset="2"/>
            </a:endParaRPr>
          </a:p>
          <a:p>
            <a:pPr lvl="1"/>
            <a:r>
              <a:rPr lang="en-US" dirty="0">
                <a:sym typeface="Wingdings" panose="05000000000000000000" pitchFamily="2" charset="2"/>
              </a:rPr>
              <a:t>R does not withdraw and remains counsel of record</a:t>
            </a:r>
          </a:p>
          <a:p>
            <a:pPr lvl="1"/>
            <a:endParaRPr lang="en-US" dirty="0">
              <a:sym typeface="Wingdings" panose="05000000000000000000" pitchFamily="2" charset="2"/>
            </a:endParaRPr>
          </a:p>
          <a:p>
            <a:pPr lvl="1"/>
            <a:r>
              <a:rPr lang="en-US" dirty="0">
                <a:sym typeface="Wingdings" panose="05000000000000000000" pitchFamily="2" charset="2"/>
              </a:rPr>
              <a:t>March 2022: Another dispute regarding parenting time so mom contacts R</a:t>
            </a:r>
          </a:p>
          <a:p>
            <a:pPr lvl="2"/>
            <a:r>
              <a:rPr lang="en-US" dirty="0">
                <a:sym typeface="Wingdings" panose="05000000000000000000" pitchFamily="2" charset="2"/>
              </a:rPr>
              <a:t>Spoke regarding potential resolution </a:t>
            </a:r>
          </a:p>
          <a:p>
            <a:pPr lvl="1"/>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19042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Modification of custody</a:t>
            </a:r>
          </a:p>
          <a:p>
            <a:pPr lvl="1"/>
            <a:r>
              <a:rPr lang="en-US" dirty="0">
                <a:sym typeface="Wingdings" panose="05000000000000000000" pitchFamily="2" charset="2"/>
              </a:rPr>
              <a:t>Dad’s attorney files a motion to be heard</a:t>
            </a:r>
          </a:p>
          <a:p>
            <a:pPr lvl="1"/>
            <a:endParaRPr lang="en-US" dirty="0">
              <a:sym typeface="Wingdings" panose="05000000000000000000" pitchFamily="2" charset="2"/>
            </a:endParaRPr>
          </a:p>
          <a:p>
            <a:pPr lvl="1"/>
            <a:r>
              <a:rPr lang="en-US" dirty="0">
                <a:sym typeface="Wingdings" panose="05000000000000000000" pitchFamily="2" charset="2"/>
              </a:rPr>
              <a:t>Next day, R tells mom he will not represent her &amp; files withdrawal </a:t>
            </a:r>
          </a:p>
          <a:p>
            <a:pPr lvl="1"/>
            <a:endParaRPr lang="en-US" dirty="0">
              <a:sym typeface="Wingdings" panose="05000000000000000000" pitchFamily="2" charset="2"/>
            </a:endParaRPr>
          </a:p>
        </p:txBody>
      </p:sp>
    </p:spTree>
    <p:extLst>
      <p:ext uri="{BB962C8B-B14F-4D97-AF65-F5344CB8AC3E}">
        <p14:creationId xmlns:p14="http://schemas.microsoft.com/office/powerpoint/2010/main" val="21352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DEC:  1.16(d), MRPC, </a:t>
            </a:r>
            <a:r>
              <a:rPr lang="en-US" u="sng" dirty="0">
                <a:sym typeface="Wingdings" panose="05000000000000000000" pitchFamily="2" charset="2"/>
              </a:rPr>
              <a:t>NOT</a:t>
            </a:r>
            <a:r>
              <a:rPr lang="en-US" dirty="0">
                <a:sym typeface="Wingdings" panose="05000000000000000000" pitchFamily="2" charset="2"/>
              </a:rPr>
              <a:t> violated</a:t>
            </a:r>
          </a:p>
          <a:p>
            <a:pPr lvl="1"/>
            <a:r>
              <a:rPr lang="en-US" dirty="0">
                <a:sym typeface="Wingdings" panose="05000000000000000000" pitchFamily="2" charset="2"/>
              </a:rPr>
              <a:t>R was upfront that he did not have necessary time to prepare for the motion</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R withdrew promptly upon receipt of dad’s motion</a:t>
            </a:r>
          </a:p>
          <a:p>
            <a:pPr lvl="1"/>
            <a:endParaRPr lang="en-US" dirty="0">
              <a:sym typeface="Wingdings" panose="05000000000000000000" pitchFamily="2" charset="2"/>
            </a:endParaRPr>
          </a:p>
        </p:txBody>
      </p:sp>
    </p:spTree>
    <p:extLst>
      <p:ext uri="{BB962C8B-B14F-4D97-AF65-F5344CB8AC3E}">
        <p14:creationId xmlns:p14="http://schemas.microsoft.com/office/powerpoint/2010/main" val="18639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DNW </a:t>
            </a:r>
            <a:r>
              <a:rPr lang="en-US" i="1" dirty="0">
                <a:sym typeface="Wingdings" panose="05000000000000000000" pitchFamily="2" charset="2"/>
              </a:rPr>
              <a:t> A</a:t>
            </a:r>
            <a:r>
              <a:rPr lang="en-US" i="1" dirty="0"/>
              <a:t>dmonition</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OLPR:  1.16(d), MRPC, violated</a:t>
            </a:r>
          </a:p>
          <a:p>
            <a:pPr lvl="1"/>
            <a:r>
              <a:rPr lang="en-US" dirty="0">
                <a:sym typeface="Wingdings" panose="05000000000000000000" pitchFamily="2" charset="2"/>
              </a:rPr>
              <a:t>R had represented mom for about 1 year</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R took no action to protect mom’s interests</a:t>
            </a:r>
          </a:p>
          <a:p>
            <a:pPr lvl="2"/>
            <a:r>
              <a:rPr lang="en-US" dirty="0">
                <a:sym typeface="Wingdings" panose="05000000000000000000" pitchFamily="2" charset="2"/>
              </a:rPr>
              <a:t>Seeking an extension or continuance to allow the client sufficient time to obtain new counsel</a:t>
            </a:r>
          </a:p>
          <a:p>
            <a:pPr lvl="2"/>
            <a:r>
              <a:rPr lang="en-US" dirty="0">
                <a:sym typeface="Wingdings" panose="05000000000000000000" pitchFamily="2" charset="2"/>
              </a:rPr>
              <a:t>Explain to mom her next steps to respond to dad’s motion or obtain a continuance</a:t>
            </a:r>
          </a:p>
        </p:txBody>
      </p:sp>
    </p:spTree>
    <p:extLst>
      <p:ext uri="{BB962C8B-B14F-4D97-AF65-F5344CB8AC3E}">
        <p14:creationId xmlns:p14="http://schemas.microsoft.com/office/powerpoint/2010/main" val="41784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3776-662F-42DA-947A-BED1FAD4DE06}"/>
              </a:ext>
            </a:extLst>
          </p:cNvPr>
          <p:cNvSpPr>
            <a:spLocks noGrp="1"/>
          </p:cNvSpPr>
          <p:nvPr>
            <p:ph type="title"/>
          </p:nvPr>
        </p:nvSpPr>
        <p:spPr/>
        <p:txBody>
          <a:bodyPr/>
          <a:lstStyle/>
          <a:p>
            <a:r>
              <a:rPr lang="en-US" dirty="0"/>
              <a:t>Thank you</a:t>
            </a:r>
          </a:p>
        </p:txBody>
      </p:sp>
      <p:pic>
        <p:nvPicPr>
          <p:cNvPr id="4" name="Picture 8">
            <a:extLst>
              <a:ext uri="{FF2B5EF4-FFF2-40B4-BE49-F238E27FC236}">
                <a16:creationId xmlns:a16="http://schemas.microsoft.com/office/drawing/2014/main" id="{9DD456F8-94CE-40C1-8955-E063C6ACC8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754" y="1524000"/>
            <a:ext cx="8458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3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3"/>
                </a:solidFill>
              </a:rPr>
              <a:t>By the Numbers</a:t>
            </a:r>
          </a:p>
        </p:txBody>
      </p:sp>
      <p:sp>
        <p:nvSpPr>
          <p:cNvPr id="4" name="Text Placeholder 3">
            <a:extLst>
              <a:ext uri="{FF2B5EF4-FFF2-40B4-BE49-F238E27FC236}">
                <a16:creationId xmlns:a16="http://schemas.microsoft.com/office/drawing/2014/main" id="{DE9C5F6B-5E1E-4E19-8506-D8CA9EF726E6}"/>
              </a:ext>
            </a:extLst>
          </p:cNvPr>
          <p:cNvSpPr>
            <a:spLocks noGrp="1"/>
          </p:cNvSpPr>
          <p:nvPr>
            <p:ph type="body" idx="1"/>
          </p:nvPr>
        </p:nvSpPr>
        <p:spPr/>
        <p:txBody>
          <a:bodyPr>
            <a:normAutofit/>
          </a:bodyPr>
          <a:lstStyle/>
          <a:p>
            <a:pPr algn="ctr"/>
            <a:r>
              <a:rPr lang="en-US" u="sng" dirty="0"/>
              <a:t>DEC Recommendation</a:t>
            </a:r>
            <a:r>
              <a:rPr lang="en-US" dirty="0"/>
              <a:t>	</a:t>
            </a:r>
          </a:p>
        </p:txBody>
      </p:sp>
      <p:sp>
        <p:nvSpPr>
          <p:cNvPr id="3" name="Content Placeholder 2"/>
          <p:cNvSpPr>
            <a:spLocks noGrp="1"/>
          </p:cNvSpPr>
          <p:nvPr>
            <p:ph sz="half" idx="2"/>
          </p:nvPr>
        </p:nvSpPr>
        <p:spPr/>
        <p:txBody>
          <a:bodyPr>
            <a:normAutofit/>
          </a:bodyPr>
          <a:lstStyle/>
          <a:p>
            <a:r>
              <a:rPr lang="en-US" dirty="0"/>
              <a:t>DNW (13)</a:t>
            </a:r>
          </a:p>
          <a:p>
            <a:endParaRPr lang="en-US" dirty="0"/>
          </a:p>
        </p:txBody>
      </p:sp>
      <p:sp>
        <p:nvSpPr>
          <p:cNvPr id="5" name="Text Placeholder 4">
            <a:extLst>
              <a:ext uri="{FF2B5EF4-FFF2-40B4-BE49-F238E27FC236}">
                <a16:creationId xmlns:a16="http://schemas.microsoft.com/office/drawing/2014/main" id="{DBF09F24-0524-47C5-B447-0A1AE2B3A18A}"/>
              </a:ext>
            </a:extLst>
          </p:cNvPr>
          <p:cNvSpPr>
            <a:spLocks noGrp="1"/>
          </p:cNvSpPr>
          <p:nvPr>
            <p:ph type="body" sz="quarter" idx="3"/>
          </p:nvPr>
        </p:nvSpPr>
        <p:spPr/>
        <p:txBody>
          <a:bodyPr>
            <a:normAutofit/>
          </a:bodyPr>
          <a:lstStyle/>
          <a:p>
            <a:pPr algn="ctr"/>
            <a:r>
              <a:rPr lang="en-US" u="sng" dirty="0"/>
              <a:t>OLPR Disposition</a:t>
            </a:r>
            <a:r>
              <a:rPr lang="en-US" dirty="0"/>
              <a:t>	</a:t>
            </a:r>
          </a:p>
        </p:txBody>
      </p:sp>
      <p:sp>
        <p:nvSpPr>
          <p:cNvPr id="6" name="Content Placeholder 5">
            <a:extLst>
              <a:ext uri="{FF2B5EF4-FFF2-40B4-BE49-F238E27FC236}">
                <a16:creationId xmlns:a16="http://schemas.microsoft.com/office/drawing/2014/main" id="{A3BE5826-1F77-4120-8429-2E6B2F2FCC16}"/>
              </a:ext>
            </a:extLst>
          </p:cNvPr>
          <p:cNvSpPr>
            <a:spLocks noGrp="1"/>
          </p:cNvSpPr>
          <p:nvPr>
            <p:ph sz="quarter" idx="4"/>
          </p:nvPr>
        </p:nvSpPr>
        <p:spPr/>
        <p:txBody>
          <a:bodyPr>
            <a:normAutofit/>
          </a:bodyPr>
          <a:lstStyle/>
          <a:p>
            <a:r>
              <a:rPr lang="en-US" dirty="0"/>
              <a:t>Admonition (10)</a:t>
            </a:r>
          </a:p>
          <a:p>
            <a:r>
              <a:rPr lang="en-US" dirty="0"/>
              <a:t>Private probation (1)</a:t>
            </a:r>
          </a:p>
          <a:p>
            <a:r>
              <a:rPr lang="en-US" dirty="0"/>
              <a:t>Suspension (1)</a:t>
            </a:r>
          </a:p>
          <a:p>
            <a:r>
              <a:rPr lang="en-US" dirty="0"/>
              <a:t>Disbarment (1)</a:t>
            </a:r>
          </a:p>
          <a:p>
            <a:endParaRPr lang="en-US" dirty="0"/>
          </a:p>
        </p:txBody>
      </p:sp>
    </p:spTree>
    <p:extLst>
      <p:ext uri="{BB962C8B-B14F-4D97-AF65-F5344CB8AC3E}">
        <p14:creationId xmlns:p14="http://schemas.microsoft.com/office/powerpoint/2010/main" val="10530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up)">
                                      <p:cBhvr>
                                        <p:cTn id="16" dur="500"/>
                                        <p:tgtEl>
                                          <p:spTgt spid="6">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up)">
                                      <p:cBhvr>
                                        <p:cTn id="20" dur="500"/>
                                        <p:tgtEl>
                                          <p:spTgt spid="6">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up)">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In re Ratgen</a:t>
            </a:r>
            <a:r>
              <a:rPr lang="en-US" baseline="30000" dirty="0"/>
              <a:t>1</a:t>
            </a:r>
          </a:p>
        </p:txBody>
      </p:sp>
      <p:sp>
        <p:nvSpPr>
          <p:cNvPr id="3" name="Content Placeholder 2"/>
          <p:cNvSpPr>
            <a:spLocks noGrp="1"/>
          </p:cNvSpPr>
          <p:nvPr>
            <p:ph idx="1"/>
          </p:nvPr>
        </p:nvSpPr>
        <p:spPr/>
        <p:txBody>
          <a:bodyPr>
            <a:normAutofit fontScale="92500" lnSpcReduction="10000"/>
          </a:bodyPr>
          <a:lstStyle/>
          <a:p>
            <a:r>
              <a:rPr lang="en-US" dirty="0"/>
              <a:t>May 2019:  diligence &amp; communication complaint </a:t>
            </a:r>
          </a:p>
          <a:p>
            <a:pPr lvl="1"/>
            <a:r>
              <a:rPr lang="en-US" dirty="0">
                <a:sym typeface="Wingdings" panose="05000000000000000000" pitchFamily="2" charset="2"/>
              </a:rPr>
              <a:t>Client unaware that R received 7 checks and paid them to client’s medical providers without client consent</a:t>
            </a:r>
          </a:p>
          <a:p>
            <a:pPr marL="457200" lvl="1" indent="0">
              <a:buNone/>
            </a:pPr>
            <a:endParaRPr lang="en-US" dirty="0">
              <a:sym typeface="Wingdings" panose="05000000000000000000" pitchFamily="2" charset="2"/>
            </a:endParaRPr>
          </a:p>
          <a:p>
            <a:pPr lvl="1"/>
            <a:r>
              <a:rPr lang="en-US" dirty="0">
                <a:sym typeface="Wingdings" panose="05000000000000000000" pitchFamily="2" charset="2"/>
              </a:rPr>
              <a:t>DEC: DNW found no violation of 1.3 and 1.4(a)(4), MRPC, in handling of overall representation</a:t>
            </a:r>
          </a:p>
          <a:p>
            <a:pPr lvl="2"/>
            <a:r>
              <a:rPr lang="en-US" dirty="0">
                <a:sym typeface="Wingdings" panose="05000000000000000000" pitchFamily="2" charset="2"/>
              </a:rPr>
              <a:t>DEC report does not address if client was notified that checks had been received (Rule 1.15(c)(1), MRPC)</a:t>
            </a:r>
          </a:p>
        </p:txBody>
      </p:sp>
      <p:sp>
        <p:nvSpPr>
          <p:cNvPr id="7" name="TextBox 6">
            <a:extLst>
              <a:ext uri="{FF2B5EF4-FFF2-40B4-BE49-F238E27FC236}">
                <a16:creationId xmlns:a16="http://schemas.microsoft.com/office/drawing/2014/main" id="{00B5A2AC-D635-4AD2-A57B-E35702C8C00D}"/>
              </a:ext>
            </a:extLst>
          </p:cNvPr>
          <p:cNvSpPr txBox="1"/>
          <p:nvPr/>
        </p:nvSpPr>
        <p:spPr>
          <a:xfrm>
            <a:off x="-381000" y="6223323"/>
            <a:ext cx="4655634" cy="369332"/>
          </a:xfrm>
          <a:prstGeom prst="rect">
            <a:avLst/>
          </a:prstGeom>
          <a:noFill/>
        </p:spPr>
        <p:txBody>
          <a:bodyPr wrap="square">
            <a:spAutoFit/>
          </a:bodyPr>
          <a:lstStyle/>
          <a:p>
            <a:pPr marL="457200" lvl="1" indent="0">
              <a:buNone/>
            </a:pPr>
            <a:r>
              <a:rPr lang="en-US" sz="1800" baseline="30000" dirty="0">
                <a:solidFill>
                  <a:schemeClr val="accent3"/>
                </a:solidFill>
                <a:latin typeface="Palatino Linotype" panose="02040502050505030304" pitchFamily="18" charset="0"/>
              </a:rPr>
              <a:t>1 </a:t>
            </a:r>
            <a:r>
              <a:rPr lang="en-US" sz="1800" dirty="0">
                <a:solidFill>
                  <a:schemeClr val="accent3"/>
                </a:solidFill>
                <a:latin typeface="Palatino Linotype" panose="02040502050505030304" pitchFamily="18" charset="0"/>
              </a:rPr>
              <a:t>989 N.W.2d 896 (Minn. 2023)</a:t>
            </a:r>
            <a:endParaRPr lang="en-US" sz="1800" dirty="0">
              <a:solidFill>
                <a:schemeClr val="accent3"/>
              </a:solidFill>
              <a:latin typeface="Palatino Linotype" panose="02040502050505030304" pitchFamily="18" charset="0"/>
              <a:sym typeface="Wingdings" panose="05000000000000000000" pitchFamily="2" charset="2"/>
            </a:endParaRPr>
          </a:p>
        </p:txBody>
      </p:sp>
    </p:spTree>
    <p:extLst>
      <p:ext uri="{BB962C8B-B14F-4D97-AF65-F5344CB8AC3E}">
        <p14:creationId xmlns:p14="http://schemas.microsoft.com/office/powerpoint/2010/main" val="28795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In re Ratgen</a:t>
            </a:r>
            <a:r>
              <a:rPr lang="en-US" baseline="30000" dirty="0"/>
              <a:t>1</a:t>
            </a:r>
          </a:p>
        </p:txBody>
      </p:sp>
      <p:sp>
        <p:nvSpPr>
          <p:cNvPr id="3" name="Content Placeholder 2"/>
          <p:cNvSpPr>
            <a:spLocks noGrp="1"/>
          </p:cNvSpPr>
          <p:nvPr>
            <p:ph idx="1"/>
          </p:nvPr>
        </p:nvSpPr>
        <p:spPr/>
        <p:txBody>
          <a:bodyPr>
            <a:normAutofit lnSpcReduction="10000"/>
          </a:bodyPr>
          <a:lstStyle/>
          <a:p>
            <a:r>
              <a:rPr lang="en-US" dirty="0">
                <a:sym typeface="Wingdings" panose="05000000000000000000" pitchFamily="2" charset="2"/>
              </a:rPr>
              <a:t>August 2020: unreasonable fee complaint</a:t>
            </a:r>
          </a:p>
          <a:p>
            <a:pPr lvl="1"/>
            <a:r>
              <a:rPr lang="en-US" dirty="0">
                <a:sym typeface="Wingdings" panose="05000000000000000000" pitchFamily="2" charset="2"/>
              </a:rPr>
              <a:t>$4,000 settlement but just $103 given to client</a:t>
            </a:r>
          </a:p>
          <a:p>
            <a:pPr lvl="1"/>
            <a:endParaRPr lang="en-US" dirty="0">
              <a:sym typeface="Wingdings" panose="05000000000000000000" pitchFamily="2" charset="2"/>
            </a:endParaRPr>
          </a:p>
          <a:p>
            <a:r>
              <a:rPr lang="en-US" dirty="0">
                <a:sym typeface="Wingdings" panose="05000000000000000000" pitchFamily="2" charset="2"/>
              </a:rPr>
              <a:t>Disbarred for: </a:t>
            </a:r>
          </a:p>
          <a:p>
            <a:pPr lvl="1"/>
            <a:r>
              <a:rPr lang="en-US">
                <a:sym typeface="Wingdings" panose="05000000000000000000" pitchFamily="2" charset="2"/>
              </a:rPr>
              <a:t>False </a:t>
            </a:r>
            <a:r>
              <a:rPr lang="en-US" dirty="0">
                <a:sym typeface="Wingdings" panose="05000000000000000000" pitchFamily="2" charset="2"/>
              </a:rPr>
              <a:t>statements to Director, </a:t>
            </a:r>
          </a:p>
          <a:p>
            <a:pPr lvl="1"/>
            <a:r>
              <a:rPr lang="en-US" dirty="0">
                <a:sym typeface="Wingdings" panose="05000000000000000000" pitchFamily="2" charset="2"/>
              </a:rPr>
              <a:t>Negligent misappropriation of funds,</a:t>
            </a:r>
          </a:p>
          <a:p>
            <a:pPr lvl="1"/>
            <a:r>
              <a:rPr lang="en-US" dirty="0">
                <a:sym typeface="Wingdings" panose="05000000000000000000" pitchFamily="2" charset="2"/>
              </a:rPr>
              <a:t>Failing to maintain books and records, and</a:t>
            </a:r>
          </a:p>
          <a:p>
            <a:pPr lvl="1"/>
            <a:r>
              <a:rPr lang="en-US" dirty="0">
                <a:sym typeface="Wingdings" panose="05000000000000000000" pitchFamily="2" charset="2"/>
              </a:rPr>
              <a:t>Federal conspiracy to commit healthcare fraud conviction.</a:t>
            </a:r>
          </a:p>
          <a:p>
            <a:pPr marL="457200" lvl="1" indent="0">
              <a:buNone/>
            </a:pPr>
            <a:endParaRPr lang="en-US" dirty="0">
              <a:sym typeface="Wingdings" panose="05000000000000000000" pitchFamily="2" charset="2"/>
            </a:endParaRPr>
          </a:p>
        </p:txBody>
      </p:sp>
      <p:sp>
        <p:nvSpPr>
          <p:cNvPr id="7" name="TextBox 6">
            <a:extLst>
              <a:ext uri="{FF2B5EF4-FFF2-40B4-BE49-F238E27FC236}">
                <a16:creationId xmlns:a16="http://schemas.microsoft.com/office/drawing/2014/main" id="{00B5A2AC-D635-4AD2-A57B-E35702C8C00D}"/>
              </a:ext>
            </a:extLst>
          </p:cNvPr>
          <p:cNvSpPr txBox="1"/>
          <p:nvPr/>
        </p:nvSpPr>
        <p:spPr>
          <a:xfrm>
            <a:off x="-381000" y="6223323"/>
            <a:ext cx="4655634" cy="369332"/>
          </a:xfrm>
          <a:prstGeom prst="rect">
            <a:avLst/>
          </a:prstGeom>
          <a:noFill/>
        </p:spPr>
        <p:txBody>
          <a:bodyPr wrap="square">
            <a:spAutoFit/>
          </a:bodyPr>
          <a:lstStyle/>
          <a:p>
            <a:pPr marL="457200" lvl="1" indent="0">
              <a:buNone/>
            </a:pPr>
            <a:r>
              <a:rPr lang="en-US" sz="1800" baseline="30000" dirty="0">
                <a:solidFill>
                  <a:schemeClr val="accent3"/>
                </a:solidFill>
                <a:latin typeface="Palatino Linotype" panose="02040502050505030304" pitchFamily="18" charset="0"/>
              </a:rPr>
              <a:t>1 </a:t>
            </a:r>
            <a:r>
              <a:rPr lang="en-US" sz="1800" dirty="0">
                <a:solidFill>
                  <a:schemeClr val="accent3"/>
                </a:solidFill>
                <a:latin typeface="Palatino Linotype" panose="02040502050505030304" pitchFamily="18" charset="0"/>
              </a:rPr>
              <a:t>989 N.W.2d 896 (Minn. 2023)</a:t>
            </a:r>
            <a:endParaRPr lang="en-US" sz="1800" dirty="0">
              <a:solidFill>
                <a:schemeClr val="accent3"/>
              </a:solidFill>
              <a:latin typeface="Palatino Linotype" panose="02040502050505030304" pitchFamily="18" charset="0"/>
              <a:sym typeface="Wingdings" panose="05000000000000000000" pitchFamily="2" charset="2"/>
            </a:endParaRPr>
          </a:p>
        </p:txBody>
      </p:sp>
    </p:spTree>
    <p:extLst>
      <p:ext uri="{BB962C8B-B14F-4D97-AF65-F5344CB8AC3E}">
        <p14:creationId xmlns:p14="http://schemas.microsoft.com/office/powerpoint/2010/main" val="15642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up)">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up)">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86E-7676-4452-B965-0E95D0EDDB7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C2D5CD4-3F83-4F33-8357-FCC6C8CB31CC}"/>
              </a:ext>
            </a:extLst>
          </p:cNvPr>
          <p:cNvSpPr>
            <a:spLocks noGrp="1"/>
          </p:cNvSpPr>
          <p:nvPr>
            <p:ph type="body" idx="1"/>
          </p:nvPr>
        </p:nvSpPr>
        <p:spPr/>
        <p:txBody>
          <a:bodyPr>
            <a:normAutofit/>
          </a:bodyPr>
          <a:lstStyle/>
          <a:p>
            <a:r>
              <a:rPr lang="en-US" sz="4400" i="1" dirty="0">
                <a:solidFill>
                  <a:schemeClr val="accent3"/>
                </a:solidFill>
                <a:sym typeface="Wingdings" panose="05000000000000000000" pitchFamily="2" charset="2"/>
              </a:rPr>
              <a:t>Public Discipline  DNW</a:t>
            </a:r>
            <a:endParaRPr lang="en-US" sz="4400" dirty="0">
              <a:solidFill>
                <a:schemeClr val="accent3"/>
              </a:solidFill>
            </a:endParaRPr>
          </a:p>
        </p:txBody>
      </p:sp>
    </p:spTree>
    <p:extLst>
      <p:ext uri="{BB962C8B-B14F-4D97-AF65-F5344CB8AC3E}">
        <p14:creationId xmlns:p14="http://schemas.microsoft.com/office/powerpoint/2010/main" val="151141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Rule 8.4(c), MRPC</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“It is professional misconduct for a lawyer to . . . engage in conduct involving dishonesty, fraud, deceit, or misrepresentation.”</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45720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12562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JB_PPTemplate_2014">
  <a:themeElements>
    <a:clrScheme name="LPRB">
      <a:dk1>
        <a:srgbClr val="030327"/>
      </a:dk1>
      <a:lt1>
        <a:srgbClr val="FEFFFF"/>
      </a:lt1>
      <a:dk2>
        <a:srgbClr val="172852"/>
      </a:dk2>
      <a:lt2>
        <a:srgbClr val="FEFFFF"/>
      </a:lt2>
      <a:accent1>
        <a:srgbClr val="172852"/>
      </a:accent1>
      <a:accent2>
        <a:srgbClr val="172852"/>
      </a:accent2>
      <a:accent3>
        <a:srgbClr val="C8942B"/>
      </a:accent3>
      <a:accent4>
        <a:srgbClr val="172852"/>
      </a:accent4>
      <a:accent5>
        <a:srgbClr val="172852"/>
      </a:accent5>
      <a:accent6>
        <a:srgbClr val="172852"/>
      </a:accent6>
      <a:hlink>
        <a:srgbClr val="C8942B"/>
      </a:hlink>
      <a:folHlink>
        <a:srgbClr val="787878"/>
      </a:folHlink>
    </a:clrScheme>
    <a:fontScheme name="LPR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2.xml><?xml version="1.0" encoding="utf-8"?>
<a:theme xmlns:a="http://schemas.openxmlformats.org/drawingml/2006/main" name="1_MJB_PPTemplate_2014">
  <a:themeElements>
    <a:clrScheme name="LPRB">
      <a:dk1>
        <a:srgbClr val="030327"/>
      </a:dk1>
      <a:lt1>
        <a:srgbClr val="F0F0F0"/>
      </a:lt1>
      <a:dk2>
        <a:srgbClr val="172852"/>
      </a:dk2>
      <a:lt2>
        <a:srgbClr val="FEFFFF"/>
      </a:lt2>
      <a:accent1>
        <a:srgbClr val="07074E"/>
      </a:accent1>
      <a:accent2>
        <a:srgbClr val="36376D"/>
      </a:accent2>
      <a:accent3>
        <a:srgbClr val="C8942B"/>
      </a:accent3>
      <a:accent4>
        <a:srgbClr val="172852"/>
      </a:accent4>
      <a:accent5>
        <a:srgbClr val="9D9DF6"/>
      </a:accent5>
      <a:accent6>
        <a:srgbClr val="787878"/>
      </a:accent6>
      <a:hlink>
        <a:srgbClr val="C8942B"/>
      </a:hlink>
      <a:folHlink>
        <a:srgbClr val="9D9D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JB PowerPoint" id="{E78FA776-D0AB-4D93-9C0A-8BA545B552B9}" vid="{BA791187-87C5-44B8-B27D-270D6C7C5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0594951DF3B47941394DBAF3B43BB" ma:contentTypeVersion="0" ma:contentTypeDescription="Create a new document." ma:contentTypeScope="" ma:versionID="8fac106193e8738123362032b64ec9a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4A744D-B18C-4A7C-8C67-785E97908366}"/>
</file>

<file path=customXml/itemProps2.xml><?xml version="1.0" encoding="utf-8"?>
<ds:datastoreItem xmlns:ds="http://schemas.openxmlformats.org/officeDocument/2006/customXml" ds:itemID="{CCBFF702-3508-4422-9339-CCD7F7925E0A}"/>
</file>

<file path=customXml/itemProps3.xml><?xml version="1.0" encoding="utf-8"?>
<ds:datastoreItem xmlns:ds="http://schemas.openxmlformats.org/officeDocument/2006/customXml" ds:itemID="{8D0662D0-9BEA-4869-AC3F-03E0D98466A1}"/>
</file>

<file path=docProps/app.xml><?xml version="1.0" encoding="utf-8"?>
<Properties xmlns="http://schemas.openxmlformats.org/officeDocument/2006/extended-properties" xmlns:vt="http://schemas.openxmlformats.org/officeDocument/2006/docPropsVTypes">
  <Template>MJB PowerPoint</Template>
  <TotalTime>3013</TotalTime>
  <Words>1738</Words>
  <Application>Microsoft Office PowerPoint</Application>
  <PresentationFormat>On-screen Show (4:3)</PresentationFormat>
  <Paragraphs>233</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Palatino Linotype</vt:lpstr>
      <vt:lpstr>MJB_PPTemplate_2014</vt:lpstr>
      <vt:lpstr>1_MJB_PPTemplate_2014</vt:lpstr>
      <vt:lpstr>When We Depart</vt:lpstr>
      <vt:lpstr>By the Numbers</vt:lpstr>
      <vt:lpstr>By the Numbers</vt:lpstr>
      <vt:lpstr>By the Numbers</vt:lpstr>
      <vt:lpstr>By the Numbers</vt:lpstr>
      <vt:lpstr>In re Ratgen1</vt:lpstr>
      <vt:lpstr>In re Ratgen1</vt:lpstr>
      <vt:lpstr>PowerPoint Presentation</vt:lpstr>
      <vt:lpstr>Rule 8.4(c), MRPC</vt:lpstr>
      <vt:lpstr> Public Discipline DNW</vt:lpstr>
      <vt:lpstr>Public Discipline DNW</vt:lpstr>
      <vt:lpstr>Public Discipline DNW</vt:lpstr>
      <vt:lpstr>Public Discipline DNW</vt:lpstr>
      <vt:lpstr>PowerPoint Presentation</vt:lpstr>
      <vt:lpstr>Rule 1.8(c), MRPC</vt:lpstr>
      <vt:lpstr>Rule 1.8(k), MRPC</vt:lpstr>
      <vt:lpstr>Public Reprimand  Admonition</vt:lpstr>
      <vt:lpstr>Public Reprimand  Admonition</vt:lpstr>
      <vt:lpstr>Public Reprimand  Admonition</vt:lpstr>
      <vt:lpstr>Public Reprimand  Admonition</vt:lpstr>
      <vt:lpstr>Public Reprimand  Admonition</vt:lpstr>
      <vt:lpstr>PowerPoint Presentation</vt:lpstr>
      <vt:lpstr>Rule 1.5(b)(1), MRPC</vt:lpstr>
      <vt:lpstr>Admonition DNW</vt:lpstr>
      <vt:lpstr>Admonition DNW</vt:lpstr>
      <vt:lpstr>Admonition DNW</vt:lpstr>
      <vt:lpstr>PowerPoint Presentation</vt:lpstr>
      <vt:lpstr>Rule 4.2, MRPC </vt:lpstr>
      <vt:lpstr>Admonition DNW</vt:lpstr>
      <vt:lpstr>Admonition DNW</vt:lpstr>
      <vt:lpstr>Admonition DNW</vt:lpstr>
      <vt:lpstr>Admonition DNW</vt:lpstr>
      <vt:lpstr>PowerPoint Presentation</vt:lpstr>
      <vt:lpstr>Rule 1.7(a)(1), MRPC</vt:lpstr>
      <vt:lpstr>DNW  Admonition</vt:lpstr>
      <vt:lpstr>DNW  Admonition</vt:lpstr>
      <vt:lpstr>DNW  Admonition</vt:lpstr>
      <vt:lpstr>PowerPoint Presentation</vt:lpstr>
      <vt:lpstr>Rule 1.16(d), MRPC</vt:lpstr>
      <vt:lpstr>DNW  Admonition</vt:lpstr>
      <vt:lpstr>DNW  Admonition</vt:lpstr>
      <vt:lpstr>DNW  Admonition</vt:lpstr>
      <vt:lpstr>DNW  Admonition</vt:lpstr>
      <vt:lpstr>Thank you</vt:lpstr>
    </vt:vector>
  </TitlesOfParts>
  <Company>MN Judicial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Moriarty, Erin</dc:creator>
  <cp:lastModifiedBy>Capecchi, Jean</cp:lastModifiedBy>
  <cp:revision>100</cp:revision>
  <cp:lastPrinted>2023-09-18T18:47:59Z</cp:lastPrinted>
  <dcterms:created xsi:type="dcterms:W3CDTF">2020-09-08T18:47:50Z</dcterms:created>
  <dcterms:modified xsi:type="dcterms:W3CDTF">2023-09-25T19:11:46Z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0x010100F670594951DF3B47941394DBAF3B43BB</vt:lpwstr>
  </property>
</Properties>
</file>